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83" r:id="rId7"/>
  </p:sldMasterIdLst>
  <p:notesMasterIdLst>
    <p:notesMasterId r:id="rId29"/>
  </p:notesMasterIdLst>
  <p:handoutMasterIdLst>
    <p:handoutMasterId r:id="rId30"/>
  </p:handoutMasterIdLst>
  <p:sldIdLst>
    <p:sldId id="311" r:id="rId8"/>
    <p:sldId id="310" r:id="rId9"/>
    <p:sldId id="292" r:id="rId10"/>
    <p:sldId id="295" r:id="rId11"/>
    <p:sldId id="308" r:id="rId12"/>
    <p:sldId id="314" r:id="rId13"/>
    <p:sldId id="278" r:id="rId14"/>
    <p:sldId id="319" r:id="rId15"/>
    <p:sldId id="293" r:id="rId16"/>
    <p:sldId id="294" r:id="rId17"/>
    <p:sldId id="279" r:id="rId18"/>
    <p:sldId id="312" r:id="rId19"/>
    <p:sldId id="326" r:id="rId20"/>
    <p:sldId id="328" r:id="rId21"/>
    <p:sldId id="333" r:id="rId22"/>
    <p:sldId id="329" r:id="rId23"/>
    <p:sldId id="325" r:id="rId24"/>
    <p:sldId id="323" r:id="rId25"/>
    <p:sldId id="334" r:id="rId26"/>
    <p:sldId id="330" r:id="rId27"/>
    <p:sldId id="332" r:id="rId28"/>
  </p:sldIdLst>
  <p:sldSz cx="12192000" cy="6858000"/>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E41A83-37F9-407E-90AB-D093E6FA8514}" type="datetimeFigureOut">
              <a:rPr lang="en-US" smtClean="0"/>
              <a:t>1/30/2023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3AED2-B27B-4753-BEA5-36BD136E17CB}" type="slidenum">
              <a:rPr lang="en-US" smtClean="0"/>
              <a:t>‹#›</a:t>
            </a:fld>
            <a:endParaRPr lang="en-US"/>
          </a:p>
        </p:txBody>
      </p:sp>
    </p:spTree>
    <p:extLst>
      <p:ext uri="{BB962C8B-B14F-4D97-AF65-F5344CB8AC3E}">
        <p14:creationId xmlns:p14="http://schemas.microsoft.com/office/powerpoint/2010/main" val="3606088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77B17A2-1095-4E52-8C2F-16C8B3E6767C}" type="datetimeFigureOut">
              <a:rPr lang="en-US"/>
              <a:pPr>
                <a:defRPr/>
              </a:pPr>
              <a:t>1/30/2023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56B536F-F226-4F07-92E5-359028C0ED58}" type="slidenum">
              <a:rPr lang="en-US"/>
              <a:pPr>
                <a:defRPr/>
              </a:pPr>
              <a:t>‹#›</a:t>
            </a:fld>
            <a:endParaRPr lang="en-US"/>
          </a:p>
        </p:txBody>
      </p:sp>
    </p:spTree>
    <p:extLst>
      <p:ext uri="{BB962C8B-B14F-4D97-AF65-F5344CB8AC3E}">
        <p14:creationId xmlns:p14="http://schemas.microsoft.com/office/powerpoint/2010/main" val="280623335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E59ACC-DCA0-40EE-8BBE-F3E27762650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710427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6B536F-F226-4F07-92E5-359028C0ED58}" type="slidenum">
              <a:rPr lang="en-US" smtClean="0"/>
              <a:pPr>
                <a:defRPr/>
              </a:pPr>
              <a:t>10</a:t>
            </a:fld>
            <a:endParaRPr lang="en-US"/>
          </a:p>
        </p:txBody>
      </p:sp>
    </p:spTree>
    <p:extLst>
      <p:ext uri="{BB962C8B-B14F-4D97-AF65-F5344CB8AC3E}">
        <p14:creationId xmlns:p14="http://schemas.microsoft.com/office/powerpoint/2010/main" val="1785271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6B536F-F226-4F07-92E5-359028C0ED58}" type="slidenum">
              <a:rPr lang="en-US" smtClean="0"/>
              <a:pPr>
                <a:defRPr/>
              </a:pPr>
              <a:t>11</a:t>
            </a:fld>
            <a:endParaRPr lang="en-US"/>
          </a:p>
        </p:txBody>
      </p:sp>
    </p:spTree>
    <p:extLst>
      <p:ext uri="{BB962C8B-B14F-4D97-AF65-F5344CB8AC3E}">
        <p14:creationId xmlns:p14="http://schemas.microsoft.com/office/powerpoint/2010/main" val="46334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7355D3-E262-42CD-ACFD-11CE5CB89D5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9398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7355D3-E262-42CD-ACFD-11CE5CB89D5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28270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7355D3-E262-42CD-ACFD-11CE5CB89D5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67674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7355D3-E262-42CD-ACFD-11CE5CB89D5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89947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7355D3-E262-42CD-ACFD-11CE5CB89D5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00947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7355D3-E262-42CD-ACFD-11CE5CB89D5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9490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7355D3-E262-42CD-ACFD-11CE5CB89D5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82193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7355D3-E262-42CD-ACFD-11CE5CB89D5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8334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7355D3-E262-42CD-ACFD-11CE5CB89D5F}" type="slidenum">
              <a:rPr lang="en-US" smtClean="0"/>
              <a:pPr/>
              <a:t>2</a:t>
            </a:fld>
            <a:endParaRPr lang="en-US"/>
          </a:p>
        </p:txBody>
      </p:sp>
    </p:spTree>
    <p:extLst>
      <p:ext uri="{BB962C8B-B14F-4D97-AF65-F5344CB8AC3E}">
        <p14:creationId xmlns:p14="http://schemas.microsoft.com/office/powerpoint/2010/main" val="2721955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D7355D3-E262-42CD-ACFD-11CE5CB89D5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319090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6B536F-F226-4F07-92E5-359028C0ED58}" type="slidenum">
              <a:rPr lang="en-US" smtClean="0"/>
              <a:pPr>
                <a:defRPr/>
              </a:pPr>
              <a:t>21</a:t>
            </a:fld>
            <a:endParaRPr lang="en-US"/>
          </a:p>
        </p:txBody>
      </p:sp>
    </p:spTree>
    <p:extLst>
      <p:ext uri="{BB962C8B-B14F-4D97-AF65-F5344CB8AC3E}">
        <p14:creationId xmlns:p14="http://schemas.microsoft.com/office/powerpoint/2010/main" val="126724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6B536F-F226-4F07-92E5-359028C0ED58}" type="slidenum">
              <a:rPr lang="en-US" smtClean="0"/>
              <a:pPr>
                <a:defRPr/>
              </a:pPr>
              <a:t>3</a:t>
            </a:fld>
            <a:endParaRPr lang="en-US"/>
          </a:p>
        </p:txBody>
      </p:sp>
    </p:spTree>
    <p:extLst>
      <p:ext uri="{BB962C8B-B14F-4D97-AF65-F5344CB8AC3E}">
        <p14:creationId xmlns:p14="http://schemas.microsoft.com/office/powerpoint/2010/main" val="395176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6B536F-F226-4F07-92E5-359028C0ED58}" type="slidenum">
              <a:rPr lang="en-US" smtClean="0"/>
              <a:pPr>
                <a:defRPr/>
              </a:pPr>
              <a:t>4</a:t>
            </a:fld>
            <a:endParaRPr lang="en-US"/>
          </a:p>
        </p:txBody>
      </p:sp>
    </p:spTree>
    <p:extLst>
      <p:ext uri="{BB962C8B-B14F-4D97-AF65-F5344CB8AC3E}">
        <p14:creationId xmlns:p14="http://schemas.microsoft.com/office/powerpoint/2010/main" val="224218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6B536F-F226-4F07-92E5-359028C0ED58}" type="slidenum">
              <a:rPr lang="en-US" smtClean="0"/>
              <a:pPr>
                <a:defRPr/>
              </a:pPr>
              <a:t>5</a:t>
            </a:fld>
            <a:endParaRPr lang="en-US"/>
          </a:p>
        </p:txBody>
      </p:sp>
    </p:spTree>
    <p:extLst>
      <p:ext uri="{BB962C8B-B14F-4D97-AF65-F5344CB8AC3E}">
        <p14:creationId xmlns:p14="http://schemas.microsoft.com/office/powerpoint/2010/main" val="295484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6B536F-F226-4F07-92E5-359028C0ED58}" type="slidenum">
              <a:rPr lang="en-US" smtClean="0"/>
              <a:pPr>
                <a:defRPr/>
              </a:pPr>
              <a:t>6</a:t>
            </a:fld>
            <a:endParaRPr lang="en-US"/>
          </a:p>
        </p:txBody>
      </p:sp>
    </p:spTree>
    <p:extLst>
      <p:ext uri="{BB962C8B-B14F-4D97-AF65-F5344CB8AC3E}">
        <p14:creationId xmlns:p14="http://schemas.microsoft.com/office/powerpoint/2010/main" val="10799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6B536F-F226-4F07-92E5-359028C0ED58}" type="slidenum">
              <a:rPr lang="en-US" smtClean="0"/>
              <a:pPr>
                <a:defRPr/>
              </a:pPr>
              <a:t>7</a:t>
            </a:fld>
            <a:endParaRPr lang="en-US"/>
          </a:p>
        </p:txBody>
      </p:sp>
    </p:spTree>
    <p:extLst>
      <p:ext uri="{BB962C8B-B14F-4D97-AF65-F5344CB8AC3E}">
        <p14:creationId xmlns:p14="http://schemas.microsoft.com/office/powerpoint/2010/main" val="2839773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6B536F-F226-4F07-92E5-359028C0ED58}" type="slidenum">
              <a:rPr lang="en-US" smtClean="0"/>
              <a:pPr>
                <a:defRPr/>
              </a:pPr>
              <a:t>8</a:t>
            </a:fld>
            <a:endParaRPr lang="en-US"/>
          </a:p>
        </p:txBody>
      </p:sp>
    </p:spTree>
    <p:extLst>
      <p:ext uri="{BB962C8B-B14F-4D97-AF65-F5344CB8AC3E}">
        <p14:creationId xmlns:p14="http://schemas.microsoft.com/office/powerpoint/2010/main" val="224929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6B536F-F226-4F07-92E5-359028C0ED58}" type="slidenum">
              <a:rPr lang="en-US" smtClean="0"/>
              <a:pPr>
                <a:defRPr/>
              </a:pPr>
              <a:t>9</a:t>
            </a:fld>
            <a:endParaRPr lang="en-US"/>
          </a:p>
        </p:txBody>
      </p:sp>
    </p:spTree>
    <p:extLst>
      <p:ext uri="{BB962C8B-B14F-4D97-AF65-F5344CB8AC3E}">
        <p14:creationId xmlns:p14="http://schemas.microsoft.com/office/powerpoint/2010/main" val="414730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1457325"/>
            <a:ext cx="12192000" cy="158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0" descr="Region9Logo-Final COLOR.jpg"/>
          <p:cNvPicPr>
            <a:picLocks/>
          </p:cNvPicPr>
          <p:nvPr userDrawn="1"/>
        </p:nvPicPr>
        <p:blipFill>
          <a:blip r:embed="rId2" cstate="print"/>
          <a:srcRect/>
          <a:stretch>
            <a:fillRect/>
          </a:stretch>
        </p:blipFill>
        <p:spPr bwMode="auto">
          <a:xfrm>
            <a:off x="10109198" y="42187"/>
            <a:ext cx="1929384" cy="1335024"/>
          </a:xfrm>
          <a:prstGeom prst="rect">
            <a:avLst/>
          </a:prstGeom>
          <a:noFill/>
          <a:ln w="9525">
            <a:noFill/>
            <a:miter lim="800000"/>
            <a:headEnd/>
            <a:tailEnd/>
          </a:ln>
        </p:spPr>
      </p:pic>
      <p:pic>
        <p:nvPicPr>
          <p:cNvPr id="6" name="Picture 13" descr="vegas back.jpg"/>
          <p:cNvPicPr>
            <a:picLocks noChangeAspect="1"/>
          </p:cNvPicPr>
          <p:nvPr userDrawn="1"/>
        </p:nvPicPr>
        <p:blipFill>
          <a:blip r:embed="rId3" cstate="print"/>
          <a:srcRect t="22263"/>
          <a:stretch>
            <a:fillRect/>
          </a:stretch>
        </p:blipFill>
        <p:spPr bwMode="auto">
          <a:xfrm>
            <a:off x="0" y="1484313"/>
            <a:ext cx="12192000" cy="5180012"/>
          </a:xfrm>
          <a:prstGeom prst="rect">
            <a:avLst/>
          </a:prstGeom>
          <a:noFill/>
          <a:ln w="9525">
            <a:noFill/>
            <a:miter lim="800000"/>
            <a:headEnd/>
            <a:tailEnd/>
          </a:ln>
        </p:spPr>
      </p:pic>
      <p:sp>
        <p:nvSpPr>
          <p:cNvPr id="2" name="Title 1"/>
          <p:cNvSpPr>
            <a:spLocks noGrp="1"/>
          </p:cNvSpPr>
          <p:nvPr>
            <p:ph type="ctrTitle"/>
          </p:nvPr>
        </p:nvSpPr>
        <p:spPr>
          <a:xfrm>
            <a:off x="914400"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7A8CD334-B1A6-42E9-ACB8-34E07245384F}" type="datetimeFigureOut">
              <a:rPr lang="en-US"/>
              <a:pPr>
                <a:defRPr/>
              </a:pPr>
              <a:t>1/30/2023</a:t>
            </a:fld>
            <a:endParaRPr lang="en-US"/>
          </a:p>
        </p:txBody>
      </p:sp>
      <p:sp>
        <p:nvSpPr>
          <p:cNvPr id="9"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10"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9E609076-F1EA-41A4-AD59-0C8A6488A49F}" type="slidenum">
              <a:rPr lang="en-US"/>
              <a:pPr>
                <a:defRPr/>
              </a:pPr>
              <a:t>‹#›</a:t>
            </a:fld>
            <a:endParaRPr lang="en-US"/>
          </a:p>
        </p:txBody>
      </p:sp>
    </p:spTree>
  </p:cSld>
  <p:clrMapOvr>
    <a:masterClrMapping/>
  </p:clrMapOvr>
  <p:transition spd="med" advClick="0" advTm="5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0" y="228600"/>
            <a:ext cx="7112000" cy="838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0" y="1600200"/>
            <a:ext cx="103632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165600" y="6553200"/>
            <a:ext cx="3860800" cy="228600"/>
          </a:xfrm>
          <a:prstGeom prst="rect">
            <a:avLst/>
          </a:prstGeom>
          <a:ln/>
        </p:spPr>
        <p:txBody>
          <a:bodyPr/>
          <a:lstStyle>
            <a:lvl1pPr>
              <a:defRPr/>
            </a:lvl1pPr>
          </a:lstStyle>
          <a:p>
            <a:pPr>
              <a:defRPr/>
            </a:pPr>
            <a:r>
              <a:rPr lang="en-US"/>
              <a:t>2008 Region IX VPPPA Conference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600200"/>
            <a:ext cx="5080000" cy="487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87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4165600" y="6553200"/>
            <a:ext cx="3860800" cy="228600"/>
          </a:xfrm>
          <a:prstGeom prst="rect">
            <a:avLst/>
          </a:prstGeom>
          <a:ln/>
        </p:spPr>
        <p:txBody>
          <a:bodyPr/>
          <a:lstStyle>
            <a:lvl1pPr>
              <a:defRPr/>
            </a:lvl1pPr>
          </a:lstStyle>
          <a:p>
            <a:pPr>
              <a:defRPr/>
            </a:pPr>
            <a:r>
              <a:rPr lang="en-US"/>
              <a:t>2008 Region IX VPPPA Conference</a:t>
            </a:r>
          </a:p>
        </p:txBody>
      </p:sp>
      <p:sp>
        <p:nvSpPr>
          <p:cNvPr id="6" name="Title 5"/>
          <p:cNvSpPr>
            <a:spLocks noGrp="1"/>
          </p:cNvSpPr>
          <p:nvPr>
            <p:ph type="title"/>
          </p:nvPr>
        </p:nvSpPr>
        <p:spPr>
          <a:xfrm>
            <a:off x="2844800" y="228600"/>
            <a:ext cx="7112000" cy="838200"/>
          </a:xfrm>
          <a:prstGeom prst="rect">
            <a:avLst/>
          </a:prstGeom>
        </p:spPr>
        <p:txBody>
          <a:body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userDrawn="1"/>
        </p:nvCxnSpPr>
        <p:spPr>
          <a:xfrm>
            <a:off x="0" y="1457325"/>
            <a:ext cx="12192000" cy="158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10" descr="Region9Logo-Final COLOR.jpg"/>
          <p:cNvPicPr>
            <a:picLocks noChangeAspect="1"/>
          </p:cNvPicPr>
          <p:nvPr userDrawn="1"/>
        </p:nvPicPr>
        <p:blipFill>
          <a:blip r:embed="rId2" cstate="print"/>
          <a:srcRect/>
          <a:stretch>
            <a:fillRect/>
          </a:stretch>
        </p:blipFill>
        <p:spPr bwMode="auto">
          <a:xfrm>
            <a:off x="10038774" y="91445"/>
            <a:ext cx="1931845" cy="1335718"/>
          </a:xfrm>
          <a:prstGeom prst="rect">
            <a:avLst/>
          </a:prstGeom>
          <a:noFill/>
          <a:ln w="9525">
            <a:noFill/>
            <a:miter lim="800000"/>
            <a:headEnd/>
            <a:tailEnd/>
          </a:ln>
        </p:spPr>
      </p:pic>
      <p:pic>
        <p:nvPicPr>
          <p:cNvPr id="6" name="Picture 13" descr="vegas back.jpg"/>
          <p:cNvPicPr>
            <a:picLocks noChangeAspect="1"/>
          </p:cNvPicPr>
          <p:nvPr userDrawn="1"/>
        </p:nvPicPr>
        <p:blipFill>
          <a:blip r:embed="rId3" cstate="print"/>
          <a:srcRect t="22263"/>
          <a:stretch>
            <a:fillRect/>
          </a:stretch>
        </p:blipFill>
        <p:spPr bwMode="auto">
          <a:xfrm>
            <a:off x="0" y="1484313"/>
            <a:ext cx="12192000" cy="5180012"/>
          </a:xfrm>
          <a:prstGeom prst="rect">
            <a:avLst/>
          </a:prstGeom>
          <a:noFill/>
          <a:ln w="9525">
            <a:noFill/>
            <a:miter lim="800000"/>
            <a:headEnd/>
            <a:tailEnd/>
          </a:ln>
        </p:spPr>
      </p:pic>
      <p:sp>
        <p:nvSpPr>
          <p:cNvPr id="2" name="Title 1"/>
          <p:cNvSpPr>
            <a:spLocks noGrp="1"/>
          </p:cNvSpPr>
          <p:nvPr>
            <p:ph type="ctrTitle"/>
          </p:nvPr>
        </p:nvSpPr>
        <p:spPr>
          <a:xfrm>
            <a:off x="914401" y="2130426"/>
            <a:ext cx="103632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p>
        </p:txBody>
      </p:sp>
      <p:sp>
        <p:nvSpPr>
          <p:cNvPr id="8"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defRPr>
            </a:lvl1pPr>
          </a:lstStyle>
          <a:p>
            <a:pPr>
              <a:defRPr/>
            </a:pPr>
            <a:fld id="{7A8CD334-B1A6-42E9-ACB8-34E07245384F}" type="datetimeFigureOut">
              <a:rPr lang="en-US">
                <a:solidFill>
                  <a:prstClr val="black"/>
                </a:solidFill>
              </a:rPr>
              <a:pPr>
                <a:defRPr/>
              </a:pPr>
              <a:t>1/30/2023</a:t>
            </a:fld>
            <a:endParaRPr lang="en-US">
              <a:solidFill>
                <a:prstClr val="black"/>
              </a:solidFill>
            </a:endParaRPr>
          </a:p>
        </p:txBody>
      </p:sp>
      <p:sp>
        <p:nvSpPr>
          <p:cNvPr id="9" name="Footer Placeholder 4"/>
          <p:cNvSpPr>
            <a:spLocks noGrp="1"/>
          </p:cNvSpPr>
          <p:nvPr>
            <p:ph type="ftr" sz="quarter" idx="11"/>
          </p:nvPr>
        </p:nvSpPr>
        <p:spPr>
          <a:xfrm>
            <a:off x="4165601" y="6356351"/>
            <a:ext cx="3860800" cy="365125"/>
          </a:xfrm>
          <a:prstGeom prst="rect">
            <a:avLst/>
          </a:prstGeom>
        </p:spPr>
        <p:txBody>
          <a:bodyPr/>
          <a:lstStyle>
            <a:lvl1pPr fontAlgn="auto">
              <a:spcBef>
                <a:spcPts val="0"/>
              </a:spcBef>
              <a:spcAft>
                <a:spcPts val="0"/>
              </a:spcAft>
              <a:defRPr>
                <a:latin typeface="+mn-lt"/>
              </a:defRPr>
            </a:lvl1pPr>
          </a:lstStyle>
          <a:p>
            <a:pPr>
              <a:defRPr/>
            </a:pPr>
            <a:endParaRPr lang="en-US">
              <a:solidFill>
                <a:prstClr val="black"/>
              </a:solidFill>
            </a:endParaRPr>
          </a:p>
        </p:txBody>
      </p:sp>
      <p:sp>
        <p:nvSpPr>
          <p:cNvPr id="10"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defRPr>
            </a:lvl1pPr>
          </a:lstStyle>
          <a:p>
            <a:pPr>
              <a:defRPr/>
            </a:pPr>
            <a:fld id="{9E609076-F1EA-41A4-AD59-0C8A6488A49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898451483"/>
      </p:ext>
    </p:extLst>
  </p:cSld>
  <p:clrMapOvr>
    <a:masterClrMapping/>
  </p:clrMapOvr>
  <p:transition spd="med" advClick="0" advTm="5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0" y="228600"/>
            <a:ext cx="7112000" cy="838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401" y="1600200"/>
            <a:ext cx="103632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4165601" y="6553200"/>
            <a:ext cx="3860800" cy="228600"/>
          </a:xfrm>
          <a:prstGeom prst="rect">
            <a:avLst/>
          </a:prstGeom>
          <a:ln/>
        </p:spPr>
        <p:txBody>
          <a:bodyPr/>
          <a:lstStyle>
            <a:lvl1pPr>
              <a:defRPr/>
            </a:lvl1pPr>
          </a:lstStyle>
          <a:p>
            <a:pPr>
              <a:defRPr/>
            </a:pPr>
            <a:r>
              <a:rPr lang="en-US">
                <a:solidFill>
                  <a:prstClr val="black"/>
                </a:solidFill>
              </a:rPr>
              <a:t>2008 Region IX VPPPA Conference</a:t>
            </a:r>
          </a:p>
        </p:txBody>
      </p:sp>
    </p:spTree>
    <p:extLst>
      <p:ext uri="{BB962C8B-B14F-4D97-AF65-F5344CB8AC3E}">
        <p14:creationId xmlns:p14="http://schemas.microsoft.com/office/powerpoint/2010/main" val="374930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600200"/>
            <a:ext cx="5080000" cy="487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87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4165601" y="6553200"/>
            <a:ext cx="3860800" cy="228600"/>
          </a:xfrm>
          <a:prstGeom prst="rect">
            <a:avLst/>
          </a:prstGeom>
          <a:ln/>
        </p:spPr>
        <p:txBody>
          <a:bodyPr/>
          <a:lstStyle>
            <a:lvl1pPr>
              <a:defRPr/>
            </a:lvl1pPr>
          </a:lstStyle>
          <a:p>
            <a:pPr>
              <a:defRPr/>
            </a:pPr>
            <a:r>
              <a:rPr lang="en-US">
                <a:solidFill>
                  <a:prstClr val="black"/>
                </a:solidFill>
              </a:rPr>
              <a:t>2008 Region IX VPPPA Conference</a:t>
            </a:r>
          </a:p>
        </p:txBody>
      </p:sp>
      <p:sp>
        <p:nvSpPr>
          <p:cNvPr id="6" name="Title 5"/>
          <p:cNvSpPr>
            <a:spLocks noGrp="1"/>
          </p:cNvSpPr>
          <p:nvPr>
            <p:ph type="title"/>
          </p:nvPr>
        </p:nvSpPr>
        <p:spPr>
          <a:xfrm>
            <a:off x="2844800" y="228600"/>
            <a:ext cx="7112000" cy="8382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79372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44800" y="228600"/>
            <a:ext cx="7315200" cy="8382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00" y="1600200"/>
            <a:ext cx="50800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noChangeArrowheads="1"/>
          </p:cNvSpPr>
          <p:nvPr>
            <p:ph type="ftr" sz="quarter" idx="10"/>
          </p:nvPr>
        </p:nvSpPr>
        <p:spPr>
          <a:xfrm>
            <a:off x="4165601" y="6553200"/>
            <a:ext cx="3860800" cy="228600"/>
          </a:xfrm>
          <a:prstGeom prst="rect">
            <a:avLst/>
          </a:prstGeom>
        </p:spPr>
        <p:txBody>
          <a:bodyPr/>
          <a:lstStyle>
            <a:lvl1pPr>
              <a:defRPr/>
            </a:lvl1pPr>
          </a:lstStyle>
          <a:p>
            <a:pPr>
              <a:defRPr/>
            </a:pPr>
            <a:r>
              <a:rPr lang="en-US">
                <a:solidFill>
                  <a:prstClr val="black"/>
                </a:solidFill>
              </a:rPr>
              <a:t>2011 Region IX Regional Network Meeting</a:t>
            </a:r>
          </a:p>
        </p:txBody>
      </p:sp>
    </p:spTree>
    <p:extLst>
      <p:ext uri="{BB962C8B-B14F-4D97-AF65-F5344CB8AC3E}">
        <p14:creationId xmlns:p14="http://schemas.microsoft.com/office/powerpoint/2010/main" val="2612124162"/>
      </p:ext>
    </p:extLst>
  </p:cSld>
  <p:clrMapOvr>
    <a:masterClrMapping/>
  </p:clrMapOvr>
  <p:transition spd="med" advTm="15000">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1457325"/>
            <a:ext cx="12192000" cy="158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pic>
        <p:nvPicPr>
          <p:cNvPr id="1027" name="Picture 10" descr="Region9Logo-Final COLOR.jpg"/>
          <p:cNvPicPr>
            <a:picLocks/>
          </p:cNvPicPr>
          <p:nvPr userDrawn="1"/>
        </p:nvPicPr>
        <p:blipFill>
          <a:blip r:embed="rId5" cstate="print"/>
          <a:srcRect/>
          <a:stretch>
            <a:fillRect/>
          </a:stretch>
        </p:blipFill>
        <p:spPr bwMode="auto">
          <a:xfrm>
            <a:off x="10007599" y="73203"/>
            <a:ext cx="1929384" cy="1335024"/>
          </a:xfrm>
          <a:prstGeom prst="rect">
            <a:avLst/>
          </a:prstGeom>
          <a:noFill/>
          <a:ln w="9525">
            <a:noFill/>
            <a:miter lim="800000"/>
            <a:headEnd/>
            <a:tailEnd/>
          </a:ln>
        </p:spPr>
      </p:pic>
      <p:pic>
        <p:nvPicPr>
          <p:cNvPr id="1028" name="Picture 13" descr="vegas back.jpg"/>
          <p:cNvPicPr>
            <a:picLocks noChangeAspect="1"/>
          </p:cNvPicPr>
          <p:nvPr userDrawn="1"/>
        </p:nvPicPr>
        <p:blipFill>
          <a:blip r:embed="rId6" cstate="print"/>
          <a:srcRect t="22263"/>
          <a:stretch>
            <a:fillRect/>
          </a:stretch>
        </p:blipFill>
        <p:spPr bwMode="auto">
          <a:xfrm>
            <a:off x="0" y="1484313"/>
            <a:ext cx="12192000" cy="5180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Lst>
  <p:transition spd="med" advClick="0" advTm="5000">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1457325"/>
            <a:ext cx="12192000" cy="158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pic>
        <p:nvPicPr>
          <p:cNvPr id="1027" name="Picture 10" descr="Region9Logo-Final COLOR.jpg"/>
          <p:cNvPicPr>
            <a:picLocks noChangeAspect="1"/>
          </p:cNvPicPr>
          <p:nvPr userDrawn="1"/>
        </p:nvPicPr>
        <p:blipFill>
          <a:blip r:embed="rId6" cstate="print"/>
          <a:srcRect/>
          <a:stretch>
            <a:fillRect/>
          </a:stretch>
        </p:blipFill>
        <p:spPr bwMode="auto">
          <a:xfrm>
            <a:off x="10007601" y="288925"/>
            <a:ext cx="1807633" cy="979488"/>
          </a:xfrm>
          <a:prstGeom prst="rect">
            <a:avLst/>
          </a:prstGeom>
          <a:noFill/>
          <a:ln w="9525">
            <a:noFill/>
            <a:miter lim="800000"/>
            <a:headEnd/>
            <a:tailEnd/>
          </a:ln>
        </p:spPr>
      </p:pic>
      <p:pic>
        <p:nvPicPr>
          <p:cNvPr id="1028" name="Picture 13" descr="vegas back.jpg"/>
          <p:cNvPicPr>
            <a:picLocks noChangeAspect="1"/>
          </p:cNvPicPr>
          <p:nvPr userDrawn="1"/>
        </p:nvPicPr>
        <p:blipFill>
          <a:blip r:embed="rId7" cstate="print"/>
          <a:srcRect t="22263"/>
          <a:stretch>
            <a:fillRect/>
          </a:stretch>
        </p:blipFill>
        <p:spPr bwMode="auto">
          <a:xfrm>
            <a:off x="0" y="1484313"/>
            <a:ext cx="12192000" cy="5180012"/>
          </a:xfrm>
          <a:prstGeom prst="rect">
            <a:avLst/>
          </a:prstGeom>
          <a:noFill/>
          <a:ln w="9525">
            <a:noFill/>
            <a:miter lim="800000"/>
            <a:headEnd/>
            <a:tailEnd/>
          </a:ln>
        </p:spPr>
      </p:pic>
    </p:spTree>
    <p:extLst>
      <p:ext uri="{BB962C8B-B14F-4D97-AF65-F5344CB8AC3E}">
        <p14:creationId xmlns:p14="http://schemas.microsoft.com/office/powerpoint/2010/main" val="26390971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transition spd="med" advClick="0" advTm="5000">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6" algn="ctr" rtl="0" fontAlgn="base">
        <a:spcBef>
          <a:spcPct val="0"/>
        </a:spcBef>
        <a:spcAft>
          <a:spcPct val="0"/>
        </a:spcAft>
        <a:defRPr sz="4400">
          <a:solidFill>
            <a:schemeClr val="tx1"/>
          </a:solidFill>
          <a:latin typeface="Calibri" pitchFamily="34" charset="0"/>
        </a:defRPr>
      </a:lvl6pPr>
      <a:lvl7pPr marL="914411" algn="ctr" rtl="0" fontAlgn="base">
        <a:spcBef>
          <a:spcPct val="0"/>
        </a:spcBef>
        <a:spcAft>
          <a:spcPct val="0"/>
        </a:spcAft>
        <a:defRPr sz="4400">
          <a:solidFill>
            <a:schemeClr val="tx1"/>
          </a:solidFill>
          <a:latin typeface="Calibri" pitchFamily="34" charset="0"/>
        </a:defRPr>
      </a:lvl7pPr>
      <a:lvl8pPr marL="1371617" algn="ctr" rtl="0" fontAlgn="base">
        <a:spcBef>
          <a:spcPct val="0"/>
        </a:spcBef>
        <a:spcAft>
          <a:spcPct val="0"/>
        </a:spcAft>
        <a:defRPr sz="4400">
          <a:solidFill>
            <a:schemeClr val="tx1"/>
          </a:solidFill>
          <a:latin typeface="Calibri" pitchFamily="34" charset="0"/>
        </a:defRPr>
      </a:lvl8pPr>
      <a:lvl9pPr marL="1828823" algn="ctr" rtl="0" fontAlgn="base">
        <a:spcBef>
          <a:spcPct val="0"/>
        </a:spcBef>
        <a:spcAft>
          <a:spcPct val="0"/>
        </a:spcAft>
        <a:defRPr sz="4400">
          <a:solidFill>
            <a:schemeClr val="tx1"/>
          </a:solidFill>
          <a:latin typeface="Calibri" pitchFamily="34" charset="0"/>
        </a:defRPr>
      </a:lvl9pPr>
    </p:titleStyle>
    <p:bodyStyle>
      <a:lvl1pPr marL="342905" indent="-34290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60" indent="-28575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14" indent="-22860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20" indent="-22860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26" indent="-22860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32"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8" indent="-228603"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2068513" y="1474789"/>
            <a:ext cx="8216900" cy="4953000"/>
          </a:xfrm>
          <a:noFill/>
          <a:ln>
            <a:miter lim="800000"/>
            <a:headEnd/>
            <a:tailEnd/>
          </a:ln>
        </p:spPr>
        <p:txBody>
          <a:bodyPr vert="horz" wrap="square" lIns="91440" tIns="45720" rIns="91440" bIns="45720" numCol="1" anchor="t" anchorCtr="0" compatLnSpc="1">
            <a:prstTxWarp prst="textNoShape">
              <a:avLst/>
            </a:prstTxWarp>
          </a:bodyPr>
          <a:lstStyle/>
          <a:p>
            <a:r>
              <a:rPr lang="en-US" sz="3038" b="1" dirty="0">
                <a:latin typeface="Times New Roman" pitchFamily="18" charset="0"/>
                <a:cs typeface="Times New Roman" pitchFamily="18" charset="0"/>
              </a:rPr>
              <a:t>The Region IX Board of Directors </a:t>
            </a:r>
            <a:br>
              <a:rPr lang="en-US" sz="3038" b="1" dirty="0">
                <a:latin typeface="Times New Roman" pitchFamily="18" charset="0"/>
                <a:cs typeface="Times New Roman" pitchFamily="18" charset="0"/>
              </a:rPr>
            </a:br>
            <a:r>
              <a:rPr lang="en-US" sz="3038" b="1" dirty="0">
                <a:latin typeface="Times New Roman" pitchFamily="18" charset="0"/>
                <a:cs typeface="Times New Roman" pitchFamily="18" charset="0"/>
              </a:rPr>
              <a:t>Welcomes You to the…</a:t>
            </a:r>
            <a:br>
              <a:rPr lang="en-US" sz="4050" b="1" dirty="0">
                <a:latin typeface="Times New Roman" pitchFamily="18" charset="0"/>
                <a:cs typeface="Times New Roman" pitchFamily="18" charset="0"/>
              </a:rPr>
            </a:br>
            <a:br>
              <a:rPr lang="en-US" sz="1600" dirty="0">
                <a:latin typeface="Times New Roman" pitchFamily="18" charset="0"/>
                <a:cs typeface="Times New Roman" pitchFamily="18" charset="0"/>
              </a:rPr>
            </a:br>
            <a:r>
              <a:rPr lang="en-US" sz="3375" b="1" dirty="0">
                <a:solidFill>
                  <a:srgbClr val="0066CC"/>
                </a:solidFill>
                <a:latin typeface="Times New Roman" pitchFamily="18" charset="0"/>
                <a:cs typeface="Times New Roman" pitchFamily="18" charset="0"/>
              </a:rPr>
              <a:t>2022 Region IX Voluntary </a:t>
            </a:r>
            <a:br>
              <a:rPr lang="en-US" sz="3375" b="1" dirty="0">
                <a:solidFill>
                  <a:srgbClr val="0066CC"/>
                </a:solidFill>
                <a:latin typeface="Times New Roman" pitchFamily="18" charset="0"/>
                <a:cs typeface="Times New Roman" pitchFamily="18" charset="0"/>
              </a:rPr>
            </a:br>
            <a:r>
              <a:rPr lang="en-US" sz="3375" b="1" dirty="0">
                <a:solidFill>
                  <a:srgbClr val="0066CC"/>
                </a:solidFill>
                <a:latin typeface="Times New Roman" pitchFamily="18" charset="0"/>
                <a:cs typeface="Times New Roman" pitchFamily="18" charset="0"/>
              </a:rPr>
              <a:t>Protection Programs Participants’ </a:t>
            </a:r>
            <a:br>
              <a:rPr lang="en-US" sz="3375" b="1" dirty="0">
                <a:solidFill>
                  <a:srgbClr val="0066CC"/>
                </a:solidFill>
                <a:latin typeface="Times New Roman" pitchFamily="18" charset="0"/>
                <a:cs typeface="Times New Roman" pitchFamily="18" charset="0"/>
              </a:rPr>
            </a:br>
            <a:r>
              <a:rPr lang="en-US" sz="3375" b="1" dirty="0">
                <a:solidFill>
                  <a:srgbClr val="0066CC"/>
                </a:solidFill>
                <a:latin typeface="Times New Roman" pitchFamily="18" charset="0"/>
                <a:cs typeface="Times New Roman" pitchFamily="18" charset="0"/>
              </a:rPr>
              <a:t>Association (VPPPA) Annual</a:t>
            </a:r>
            <a:br>
              <a:rPr lang="en-US" sz="3375" b="1" dirty="0">
                <a:solidFill>
                  <a:srgbClr val="0066CC"/>
                </a:solidFill>
                <a:latin typeface="Times New Roman" pitchFamily="18" charset="0"/>
                <a:cs typeface="Times New Roman" pitchFamily="18" charset="0"/>
              </a:rPr>
            </a:br>
            <a:r>
              <a:rPr lang="en-US" sz="3375" b="1" dirty="0">
                <a:solidFill>
                  <a:srgbClr val="0066CC"/>
                </a:solidFill>
                <a:latin typeface="Times New Roman" pitchFamily="18" charset="0"/>
                <a:cs typeface="Times New Roman" pitchFamily="18" charset="0"/>
              </a:rPr>
              <a:t>Meeting of the Membership</a:t>
            </a:r>
            <a:br>
              <a:rPr lang="en-US" sz="3375" b="1" dirty="0">
                <a:solidFill>
                  <a:srgbClr val="0066CC"/>
                </a:solidFill>
                <a:latin typeface="Times New Roman" pitchFamily="18" charset="0"/>
                <a:cs typeface="Times New Roman" pitchFamily="18" charset="0"/>
              </a:rPr>
            </a:br>
            <a:r>
              <a:rPr lang="en-US" sz="3375" b="1" dirty="0">
                <a:solidFill>
                  <a:srgbClr val="0066CC"/>
                </a:solidFill>
                <a:latin typeface="Times New Roman" pitchFamily="18" charset="0"/>
                <a:cs typeface="Times New Roman" pitchFamily="18" charset="0"/>
              </a:rPr>
              <a:t>April 26, 2021</a:t>
            </a:r>
          </a:p>
        </p:txBody>
      </p:sp>
      <p:sp>
        <p:nvSpPr>
          <p:cNvPr id="5" name="Rectangle 2"/>
          <p:cNvSpPr txBox="1">
            <a:spLocks noChangeArrowheads="1"/>
          </p:cNvSpPr>
          <p:nvPr/>
        </p:nvSpPr>
        <p:spPr bwMode="auto">
          <a:xfrm>
            <a:off x="3352800" y="259773"/>
            <a:ext cx="5486400" cy="838200"/>
          </a:xfrm>
          <a:prstGeom prst="rect">
            <a:avLst/>
          </a:prstGeom>
          <a:noFill/>
          <a:ln w="9525">
            <a:noFill/>
            <a:miter lim="800000"/>
            <a:headEnd/>
            <a:tailEnd/>
          </a:ln>
          <a:effectLst/>
        </p:spPr>
        <p:txBody>
          <a:bodyPr anchor="ctr"/>
          <a:lstStyle/>
          <a:p>
            <a:pPr algn="ctr">
              <a:defRPr/>
            </a:pPr>
            <a:r>
              <a:rPr lang="en-US" sz="5400" b="1" kern="0" dirty="0">
                <a:solidFill>
                  <a:srgbClr val="1F497D"/>
                </a:solidFill>
                <a:latin typeface="Times New Roman" pitchFamily="18" charset="0"/>
                <a:cs typeface="Times New Roman" pitchFamily="18" charset="0"/>
              </a:rPr>
              <a:t>WELCOME!</a:t>
            </a:r>
          </a:p>
        </p:txBody>
      </p:sp>
      <p:pic>
        <p:nvPicPr>
          <p:cNvPr id="2" name="Picture 1">
            <a:extLst>
              <a:ext uri="{FF2B5EF4-FFF2-40B4-BE49-F238E27FC236}">
                <a16:creationId xmlns:a16="http://schemas.microsoft.com/office/drawing/2014/main" id="{35C33C30-1DCE-438B-842F-4DD3B53399AF}"/>
              </a:ext>
            </a:extLst>
          </p:cNvPr>
          <p:cNvPicPr>
            <a:picLocks noChangeAspect="1"/>
          </p:cNvPicPr>
          <p:nvPr/>
        </p:nvPicPr>
        <p:blipFill>
          <a:blip r:embed="rId3"/>
          <a:stretch>
            <a:fillRect/>
          </a:stretch>
        </p:blipFill>
        <p:spPr>
          <a:xfrm>
            <a:off x="250379" y="5654904"/>
            <a:ext cx="2459685" cy="914400"/>
          </a:xfrm>
          <a:prstGeom prst="rect">
            <a:avLst/>
          </a:prstGeom>
        </p:spPr>
      </p:pic>
    </p:spTree>
    <p:extLst>
      <p:ext uri="{BB962C8B-B14F-4D97-AF65-F5344CB8AC3E}">
        <p14:creationId xmlns:p14="http://schemas.microsoft.com/office/powerpoint/2010/main" val="3452075957"/>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364" y="365081"/>
            <a:ext cx="6853446" cy="838200"/>
          </a:xfrm>
        </p:spPr>
        <p:txBody>
          <a:bodyPr/>
          <a:lstStyle/>
          <a:p>
            <a:r>
              <a:rPr lang="en-US" b="1" dirty="0">
                <a:solidFill>
                  <a:schemeClr val="tx2"/>
                </a:solidFill>
                <a:latin typeface="Times New Roman" pitchFamily="18" charset="0"/>
                <a:cs typeface="Times New Roman" pitchFamily="18" charset="0"/>
              </a:rPr>
              <a:t>Election Protocol (Voting)</a:t>
            </a:r>
          </a:p>
        </p:txBody>
      </p:sp>
      <p:sp>
        <p:nvSpPr>
          <p:cNvPr id="3" name="Content Placeholder 2"/>
          <p:cNvSpPr>
            <a:spLocks noGrp="1"/>
          </p:cNvSpPr>
          <p:nvPr>
            <p:ph idx="1"/>
          </p:nvPr>
        </p:nvSpPr>
        <p:spPr>
          <a:xfrm>
            <a:off x="2228849" y="1518312"/>
            <a:ext cx="8429625" cy="4876800"/>
          </a:xfrm>
        </p:spPr>
        <p:txBody>
          <a:bodyPr/>
          <a:lstStyle/>
          <a:p>
            <a:r>
              <a:rPr lang="en-US" sz="2200" dirty="0">
                <a:latin typeface="Times New Roman" pitchFamily="18" charset="0"/>
                <a:cs typeface="Times New Roman" pitchFamily="18" charset="0"/>
              </a:rPr>
              <a:t>Each OSHA or DOE approved VPP site in Region IX that is a member in good standing with the National Voluntary Protection Programs Participants' Association (VPPPA) is considered a voting member of the Region.</a:t>
            </a:r>
          </a:p>
          <a:p>
            <a:r>
              <a:rPr lang="en-US" sz="2200" dirty="0">
                <a:latin typeface="Times New Roman" pitchFamily="18" charset="0"/>
                <a:cs typeface="Times New Roman" pitchFamily="18" charset="0"/>
              </a:rPr>
              <a:t>Each voting member site shall have two (2) votes, one (1) from a management representative and one (1) from a labor representative.  The names of the representatives shall be conveyed to the Region IX Secretary at the annual meeting.  Only those representatives or their designees present at the meeting are allowed to vote.</a:t>
            </a:r>
          </a:p>
          <a:p>
            <a:r>
              <a:rPr lang="en-US" sz="2200" dirty="0">
                <a:latin typeface="Times New Roman" pitchFamily="18" charset="0"/>
                <a:cs typeface="Times New Roman" pitchFamily="18" charset="0"/>
              </a:rPr>
              <a:t>Fifty (50) percent of the membership constitutes a quorum.  A quorum is necessary for voting to take place.  A majority of the vote, fifty percent plus one (50% + 1), is necessary to determine the outcome of the balloting.</a:t>
            </a: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823CD8AB-2CB7-43FB-B356-658904621E89}"/>
              </a:ext>
            </a:extLst>
          </p:cNvPr>
          <p:cNvPicPr>
            <a:picLocks noChangeAspect="1"/>
          </p:cNvPicPr>
          <p:nvPr/>
        </p:nvPicPr>
        <p:blipFill>
          <a:blip r:embed="rId3"/>
          <a:stretch>
            <a:fillRect/>
          </a:stretch>
        </p:blipFill>
        <p:spPr>
          <a:xfrm>
            <a:off x="190679" y="5654904"/>
            <a:ext cx="2459685"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65077"/>
            <a:ext cx="5334000" cy="838200"/>
          </a:xfrm>
        </p:spPr>
        <p:txBody>
          <a:bodyPr/>
          <a:lstStyle/>
          <a:p>
            <a:r>
              <a:rPr lang="en-US" b="1" dirty="0">
                <a:solidFill>
                  <a:schemeClr val="tx2"/>
                </a:solidFill>
                <a:latin typeface="Times New Roman" pitchFamily="18" charset="0"/>
                <a:cs typeface="Times New Roman" pitchFamily="18" charset="0"/>
              </a:rPr>
              <a:t>Election Protocol</a:t>
            </a: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Requests for nominations sent to Region IX Membership In February and November</a:t>
            </a:r>
          </a:p>
          <a:p>
            <a:r>
              <a:rPr lang="en-US" dirty="0">
                <a:latin typeface="Times New Roman" pitchFamily="18" charset="0"/>
                <a:cs typeface="Times New Roman" pitchFamily="18" charset="0"/>
              </a:rPr>
              <a:t>Board reviews all nominations to determine eligibility</a:t>
            </a:r>
          </a:p>
          <a:p>
            <a:r>
              <a:rPr lang="en-US" dirty="0">
                <a:latin typeface="Times New Roman" pitchFamily="18" charset="0"/>
                <a:cs typeface="Times New Roman" pitchFamily="18" charset="0"/>
              </a:rPr>
              <a:t>“Floor” nominations will be accepted </a:t>
            </a:r>
          </a:p>
          <a:p>
            <a:r>
              <a:rPr lang="en-US" dirty="0">
                <a:latin typeface="Times New Roman" pitchFamily="18" charset="0"/>
                <a:cs typeface="Times New Roman" pitchFamily="18" charset="0"/>
              </a:rPr>
              <a:t>If no nominations are received from the general membership or the floor, the Board will self-elect the nominee.</a:t>
            </a:r>
          </a:p>
          <a:p>
            <a:pPr marL="0" indent="0">
              <a:buNone/>
            </a:pPr>
            <a:r>
              <a:rPr lang="en-US" dirty="0">
                <a:latin typeface="Times New Roman" pitchFamily="18" charset="0"/>
                <a:cs typeface="Times New Roman" pitchFamily="18" charset="0"/>
              </a:rPr>
              <a:t> </a:t>
            </a:r>
          </a:p>
          <a:p>
            <a:endParaRPr lang="en-US" dirty="0"/>
          </a:p>
        </p:txBody>
      </p:sp>
      <p:pic>
        <p:nvPicPr>
          <p:cNvPr id="4" name="Picture 3">
            <a:extLst>
              <a:ext uri="{FF2B5EF4-FFF2-40B4-BE49-F238E27FC236}">
                <a16:creationId xmlns:a16="http://schemas.microsoft.com/office/drawing/2014/main" id="{F24063C2-D170-47D0-B4DE-20F4D0C0BA36}"/>
              </a:ext>
            </a:extLst>
          </p:cNvPr>
          <p:cNvPicPr>
            <a:picLocks noChangeAspect="1"/>
          </p:cNvPicPr>
          <p:nvPr/>
        </p:nvPicPr>
        <p:blipFill>
          <a:blip r:embed="rId3"/>
          <a:stretch>
            <a:fillRect/>
          </a:stretch>
        </p:blipFill>
        <p:spPr>
          <a:xfrm>
            <a:off x="250379" y="5654904"/>
            <a:ext cx="2459685"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349246" y="1478512"/>
            <a:ext cx="4333401" cy="4961423"/>
          </a:xfrm>
        </p:spPr>
        <p:txBody>
          <a:bodyPr/>
          <a:lstStyle/>
          <a:p>
            <a:pPr eaLnBrk="1" hangingPunct="1">
              <a:defRPr/>
            </a:pPr>
            <a:r>
              <a:rPr lang="en-US" sz="2200" b="1" dirty="0">
                <a:latin typeface="Times New Roman" pitchFamily="18" charset="0"/>
                <a:cs typeface="Times New Roman" pitchFamily="18" charset="0"/>
              </a:rPr>
              <a:t>Chairperson</a:t>
            </a:r>
          </a:p>
          <a:p>
            <a:pPr lvl="1" eaLnBrk="1" hangingPunct="1">
              <a:spcBef>
                <a:spcPts val="0"/>
              </a:spcBef>
              <a:defRPr/>
            </a:pPr>
            <a:r>
              <a:rPr lang="en-US" sz="2200" dirty="0">
                <a:latin typeface="Times New Roman" pitchFamily="18" charset="0"/>
                <a:cs typeface="Times New Roman" pitchFamily="18" charset="0"/>
              </a:rPr>
              <a:t>Paul Modjesky</a:t>
            </a:r>
          </a:p>
          <a:p>
            <a:pPr lvl="1" indent="-6350" eaLnBrk="1" hangingPunct="1">
              <a:spcBef>
                <a:spcPts val="0"/>
              </a:spcBef>
              <a:buNone/>
              <a:defRPr/>
            </a:pPr>
            <a:r>
              <a:rPr lang="en-US" sz="2200" dirty="0">
                <a:latin typeface="Times New Roman" pitchFamily="18" charset="0"/>
                <a:cs typeface="Times New Roman" pitchFamily="18" charset="0"/>
              </a:rPr>
              <a:t>Valero Refining Company</a:t>
            </a:r>
            <a:endParaRPr lang="en-US" sz="2200" b="1" dirty="0">
              <a:latin typeface="Times New Roman" pitchFamily="18" charset="0"/>
              <a:cs typeface="Times New Roman" pitchFamily="18" charset="0"/>
            </a:endParaRPr>
          </a:p>
          <a:p>
            <a:pPr marL="342900" lvl="1" indent="-342900" eaLnBrk="1" hangingPunct="1">
              <a:buFontTx/>
              <a:buChar char="•"/>
              <a:defRPr/>
            </a:pPr>
            <a:r>
              <a:rPr lang="en-US" sz="2200" b="1" dirty="0">
                <a:latin typeface="Times New Roman" pitchFamily="18" charset="0"/>
                <a:cs typeface="Times New Roman" pitchFamily="18" charset="0"/>
              </a:rPr>
              <a:t>Vice Chairperson</a:t>
            </a:r>
          </a:p>
          <a:p>
            <a:pPr lvl="1" eaLnBrk="1" hangingPunct="1">
              <a:spcBef>
                <a:spcPts val="0"/>
              </a:spcBef>
              <a:defRPr/>
            </a:pPr>
            <a:r>
              <a:rPr lang="en-US" sz="2200" dirty="0">
                <a:solidFill>
                  <a:srgbClr val="FF0000"/>
                </a:solidFill>
                <a:latin typeface="Times New Roman" pitchFamily="18" charset="0"/>
                <a:cs typeface="Times New Roman" pitchFamily="18" charset="0"/>
              </a:rPr>
              <a:t>Carlos Cardoso</a:t>
            </a:r>
          </a:p>
          <a:p>
            <a:pPr lvl="1" indent="-6350" eaLnBrk="1" hangingPunct="1">
              <a:spcBef>
                <a:spcPts val="0"/>
              </a:spcBef>
              <a:buNone/>
              <a:defRPr/>
            </a:pPr>
            <a:r>
              <a:rPr lang="en-US" sz="2200" dirty="0">
                <a:solidFill>
                  <a:srgbClr val="FF0000"/>
                </a:solidFill>
                <a:latin typeface="Times New Roman" pitchFamily="18" charset="0"/>
                <a:cs typeface="Times New Roman" pitchFamily="18" charset="0"/>
              </a:rPr>
              <a:t>Sherwin Williams</a:t>
            </a:r>
            <a:endParaRPr lang="en-US" sz="2200" b="1" dirty="0">
              <a:solidFill>
                <a:srgbClr val="FF0000"/>
              </a:solidFill>
              <a:latin typeface="Times New Roman" pitchFamily="18" charset="0"/>
              <a:cs typeface="Times New Roman" pitchFamily="18" charset="0"/>
            </a:endParaRPr>
          </a:p>
          <a:p>
            <a:pPr eaLnBrk="1" hangingPunct="1">
              <a:defRPr/>
            </a:pPr>
            <a:r>
              <a:rPr lang="en-US" sz="2200" b="1" dirty="0">
                <a:latin typeface="Times New Roman" pitchFamily="18" charset="0"/>
                <a:cs typeface="Times New Roman" pitchFamily="18" charset="0"/>
              </a:rPr>
              <a:t>Treasurer</a:t>
            </a:r>
          </a:p>
          <a:p>
            <a:pPr lvl="1" eaLnBrk="1" hangingPunct="1">
              <a:spcBef>
                <a:spcPts val="0"/>
              </a:spcBef>
              <a:defRPr/>
            </a:pPr>
            <a:r>
              <a:rPr lang="en-US" sz="2200" dirty="0">
                <a:solidFill>
                  <a:srgbClr val="FF0000"/>
                </a:solidFill>
                <a:latin typeface="Times New Roman" pitchFamily="18" charset="0"/>
                <a:cs typeface="Times New Roman" pitchFamily="18" charset="0"/>
              </a:rPr>
              <a:t>Leticia Holbert</a:t>
            </a:r>
          </a:p>
          <a:p>
            <a:pPr lvl="1" indent="-6350" eaLnBrk="1" hangingPunct="1">
              <a:spcBef>
                <a:spcPts val="0"/>
              </a:spcBef>
              <a:buNone/>
              <a:defRPr/>
            </a:pPr>
            <a:r>
              <a:rPr lang="en-US" sz="2200" dirty="0">
                <a:solidFill>
                  <a:srgbClr val="FF0000"/>
                </a:solidFill>
                <a:latin typeface="Times New Roman" pitchFamily="18" charset="0"/>
                <a:cs typeface="Times New Roman" pitchFamily="18" charset="0"/>
              </a:rPr>
              <a:t>NuStar Energy</a:t>
            </a:r>
            <a:endParaRPr lang="en-US" sz="2200" b="1" dirty="0">
              <a:solidFill>
                <a:srgbClr val="FF0000"/>
              </a:solidFill>
              <a:latin typeface="Times New Roman" pitchFamily="18" charset="0"/>
              <a:cs typeface="Times New Roman" pitchFamily="18" charset="0"/>
            </a:endParaRPr>
          </a:p>
          <a:p>
            <a:pPr eaLnBrk="1" hangingPunct="1">
              <a:defRPr/>
            </a:pPr>
            <a:r>
              <a:rPr lang="en-US" sz="2200" b="1" dirty="0">
                <a:latin typeface="Times New Roman" pitchFamily="18" charset="0"/>
                <a:cs typeface="Times New Roman" pitchFamily="18" charset="0"/>
              </a:rPr>
              <a:t>Secretary</a:t>
            </a:r>
          </a:p>
          <a:p>
            <a:pPr lvl="1" eaLnBrk="1" hangingPunct="1">
              <a:spcBef>
                <a:spcPts val="0"/>
              </a:spcBef>
              <a:defRPr/>
            </a:pPr>
            <a:r>
              <a:rPr lang="en-US" sz="2200" dirty="0">
                <a:latin typeface="Times New Roman" pitchFamily="18" charset="0"/>
                <a:cs typeface="Times New Roman" pitchFamily="18" charset="0"/>
              </a:rPr>
              <a:t>Don Bracken</a:t>
            </a:r>
          </a:p>
          <a:p>
            <a:pPr marL="457200" lvl="1" indent="0" eaLnBrk="1" hangingPunct="1">
              <a:spcBef>
                <a:spcPts val="0"/>
              </a:spcBef>
              <a:buNone/>
              <a:defRPr/>
            </a:pPr>
            <a:r>
              <a:rPr lang="en-US" sz="2200" dirty="0">
                <a:latin typeface="Times New Roman" pitchFamily="18" charset="0"/>
                <a:cs typeface="Times New Roman" pitchFamily="18" charset="0"/>
              </a:rPr>
              <a:t>    </a:t>
            </a:r>
            <a:r>
              <a:rPr lang="en-US" sz="2200" dirty="0">
                <a:solidFill>
                  <a:prstClr val="black"/>
                </a:solidFill>
                <a:latin typeface="Times New Roman" pitchFamily="18" charset="0"/>
                <a:cs typeface="Times New Roman" pitchFamily="18" charset="0"/>
              </a:rPr>
              <a:t>Raytheon Technologies</a:t>
            </a:r>
            <a:endParaRPr lang="en-US" dirty="0"/>
          </a:p>
        </p:txBody>
      </p:sp>
      <p:sp>
        <p:nvSpPr>
          <p:cNvPr id="8196" name="Rectangle 4"/>
          <p:cNvSpPr>
            <a:spLocks noGrp="1" noChangeArrowheads="1"/>
          </p:cNvSpPr>
          <p:nvPr>
            <p:ph sz="half" idx="2"/>
          </p:nvPr>
        </p:nvSpPr>
        <p:spPr>
          <a:xfrm>
            <a:off x="4292791" y="1847844"/>
            <a:ext cx="3955664" cy="4876800"/>
          </a:xfrm>
        </p:spPr>
        <p:txBody>
          <a:bodyPr/>
          <a:lstStyle/>
          <a:p>
            <a:pPr eaLnBrk="1" hangingPunct="1">
              <a:defRPr/>
            </a:pPr>
            <a:r>
              <a:rPr lang="en-US" sz="2400" b="1" dirty="0">
                <a:latin typeface="Times New Roman" pitchFamily="18" charset="0"/>
                <a:cs typeface="Times New Roman" pitchFamily="18" charset="0"/>
              </a:rPr>
              <a:t>Rep from site with a CBA</a:t>
            </a:r>
          </a:p>
          <a:p>
            <a:pPr lvl="1" eaLnBrk="1" hangingPunct="1">
              <a:spcBef>
                <a:spcPts val="0"/>
              </a:spcBef>
              <a:defRPr/>
            </a:pPr>
            <a:r>
              <a:rPr lang="en-US" sz="2200" dirty="0">
                <a:solidFill>
                  <a:srgbClr val="FF0000"/>
                </a:solidFill>
                <a:latin typeface="Times New Roman" pitchFamily="18" charset="0"/>
                <a:cs typeface="Times New Roman" pitchFamily="18" charset="0"/>
              </a:rPr>
              <a:t>Guillermo </a:t>
            </a:r>
            <a:r>
              <a:rPr lang="en-US" sz="2200" dirty="0" err="1">
                <a:solidFill>
                  <a:srgbClr val="FF0000"/>
                </a:solidFill>
                <a:latin typeface="Times New Roman" pitchFamily="18" charset="0"/>
                <a:cs typeface="Times New Roman" pitchFamily="18" charset="0"/>
              </a:rPr>
              <a:t>Damasco</a:t>
            </a:r>
            <a:endParaRPr lang="en-US" sz="2200" dirty="0">
              <a:solidFill>
                <a:srgbClr val="FF0000"/>
              </a:solidFill>
              <a:latin typeface="Times New Roman" pitchFamily="18" charset="0"/>
              <a:cs typeface="Times New Roman" pitchFamily="18" charset="0"/>
            </a:endParaRPr>
          </a:p>
          <a:p>
            <a:pPr lvl="1" eaLnBrk="1" hangingPunct="1">
              <a:spcBef>
                <a:spcPts val="0"/>
              </a:spcBef>
              <a:buNone/>
              <a:defRPr/>
            </a:pPr>
            <a:r>
              <a:rPr lang="en-US" sz="2200" dirty="0">
                <a:solidFill>
                  <a:srgbClr val="FF0000"/>
                </a:solidFill>
                <a:latin typeface="Times New Roman" pitchFamily="18" charset="0"/>
                <a:cs typeface="Times New Roman" pitchFamily="18" charset="0"/>
              </a:rPr>
              <a:t>	Phillips 66</a:t>
            </a:r>
          </a:p>
          <a:p>
            <a:pPr eaLnBrk="1" hangingPunct="1">
              <a:defRPr/>
            </a:pPr>
            <a:r>
              <a:rPr lang="en-US" sz="2400" b="1" dirty="0">
                <a:latin typeface="Times New Roman" pitchFamily="18" charset="0"/>
                <a:cs typeface="Times New Roman" pitchFamily="18" charset="0"/>
              </a:rPr>
              <a:t>Rep from site w/o a CBA</a:t>
            </a:r>
          </a:p>
          <a:p>
            <a:pPr lvl="1" eaLnBrk="1" hangingPunct="1">
              <a:spcBef>
                <a:spcPts val="0"/>
              </a:spcBef>
              <a:defRPr/>
            </a:pPr>
            <a:r>
              <a:rPr lang="en-US" sz="2200" dirty="0">
                <a:solidFill>
                  <a:srgbClr val="FF0000"/>
                </a:solidFill>
                <a:latin typeface="Times New Roman" pitchFamily="18" charset="0"/>
                <a:cs typeface="Times New Roman" pitchFamily="18" charset="0"/>
              </a:rPr>
              <a:t>Vacant</a:t>
            </a:r>
          </a:p>
          <a:p>
            <a:pPr lvl="1" indent="-6350" eaLnBrk="1" hangingPunct="1">
              <a:spcBef>
                <a:spcPts val="0"/>
              </a:spcBef>
              <a:buNone/>
              <a:defRPr/>
            </a:pPr>
            <a:endParaRPr lang="en-US" sz="2200" dirty="0">
              <a:latin typeface="Times New Roman" pitchFamily="18" charset="0"/>
              <a:cs typeface="Times New Roman" pitchFamily="18" charset="0"/>
            </a:endParaRPr>
          </a:p>
          <a:p>
            <a:pPr eaLnBrk="1" hangingPunct="1">
              <a:defRPr/>
            </a:pPr>
            <a:endParaRPr lang="en-US" sz="1100" b="1" dirty="0">
              <a:latin typeface="Times New Roman" pitchFamily="18" charset="0"/>
              <a:cs typeface="Times New Roman" pitchFamily="18" charset="0"/>
            </a:endParaRPr>
          </a:p>
        </p:txBody>
      </p:sp>
      <p:sp>
        <p:nvSpPr>
          <p:cNvPr id="7" name="Rectangle 2"/>
          <p:cNvSpPr>
            <a:spLocks noGrp="1" noChangeArrowheads="1"/>
          </p:cNvSpPr>
          <p:nvPr>
            <p:ph type="title"/>
          </p:nvPr>
        </p:nvSpPr>
        <p:spPr>
          <a:xfrm>
            <a:off x="2479350" y="37528"/>
            <a:ext cx="6594145" cy="1272654"/>
          </a:xfrm>
        </p:spPr>
        <p:txBody>
          <a:bodyPr/>
          <a:lstStyle/>
          <a:p>
            <a:pPr eaLnBrk="1" hangingPunct="1"/>
            <a:r>
              <a:rPr lang="en-US" b="1" dirty="0">
                <a:solidFill>
                  <a:schemeClr val="tx2"/>
                </a:solidFill>
                <a:latin typeface="Times New Roman" pitchFamily="18" charset="0"/>
                <a:cs typeface="Times New Roman" pitchFamily="18" charset="0"/>
              </a:rPr>
              <a:t>Current Region IX Board Of Directors</a:t>
            </a:r>
          </a:p>
        </p:txBody>
      </p:sp>
      <p:sp>
        <p:nvSpPr>
          <p:cNvPr id="5" name="Text Box 5"/>
          <p:cNvSpPr txBox="1">
            <a:spLocks noChangeArrowheads="1"/>
          </p:cNvSpPr>
          <p:nvPr/>
        </p:nvSpPr>
        <p:spPr bwMode="auto">
          <a:xfrm>
            <a:off x="4434192" y="1478512"/>
            <a:ext cx="3290196" cy="369332"/>
          </a:xfrm>
          <a:prstGeom prst="rect">
            <a:avLst/>
          </a:prstGeom>
          <a:noFill/>
          <a:ln w="9525">
            <a:noFill/>
            <a:miter lim="800000"/>
            <a:headEnd/>
            <a:tailEnd/>
          </a:ln>
        </p:spPr>
        <p:txBody>
          <a:bodyPr wrap="none">
            <a:spAutoFit/>
          </a:bodyPr>
          <a:lstStyle/>
          <a:p>
            <a:r>
              <a:rPr lang="en-US" b="1" dirty="0">
                <a:solidFill>
                  <a:srgbClr val="FF0000"/>
                </a:solidFill>
              </a:rPr>
              <a:t>RED = Current Term Expired</a:t>
            </a:r>
          </a:p>
        </p:txBody>
      </p:sp>
      <p:sp>
        <p:nvSpPr>
          <p:cNvPr id="6" name="Rectangle 4"/>
          <p:cNvSpPr txBox="1">
            <a:spLocks noChangeArrowheads="1"/>
          </p:cNvSpPr>
          <p:nvPr/>
        </p:nvSpPr>
        <p:spPr>
          <a:xfrm>
            <a:off x="8010099" y="1594891"/>
            <a:ext cx="4181901" cy="4876800"/>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hangingPunct="1">
              <a:defRPr/>
            </a:pPr>
            <a:r>
              <a:rPr lang="en-US" sz="2400" b="1" dirty="0">
                <a:latin typeface="Times New Roman" pitchFamily="18" charset="0"/>
                <a:cs typeface="Times New Roman" pitchFamily="18" charset="0"/>
              </a:rPr>
              <a:t>Directors At Large </a:t>
            </a:r>
          </a:p>
          <a:p>
            <a:pPr lvl="1" eaLnBrk="1" hangingPunct="1">
              <a:spcBef>
                <a:spcPts val="0"/>
              </a:spcBef>
              <a:defRPr/>
            </a:pPr>
            <a:r>
              <a:rPr lang="en-US" sz="2200" dirty="0">
                <a:latin typeface="Times New Roman" pitchFamily="18" charset="0"/>
                <a:cs typeface="Times New Roman" pitchFamily="18" charset="0"/>
              </a:rPr>
              <a:t>Darrin Stafford</a:t>
            </a:r>
          </a:p>
          <a:p>
            <a:pPr lvl="2" eaLnBrk="1" hangingPunct="1">
              <a:spcBef>
                <a:spcPts val="0"/>
              </a:spcBef>
              <a:defRPr/>
            </a:pPr>
            <a:r>
              <a:rPr lang="en-US" sz="1800" dirty="0">
                <a:solidFill>
                  <a:prstClr val="black"/>
                </a:solidFill>
                <a:latin typeface="Times New Roman" pitchFamily="18" charset="0"/>
                <a:cs typeface="Times New Roman" pitchFamily="18" charset="0"/>
              </a:rPr>
              <a:t>Raytheon Technologies</a:t>
            </a:r>
          </a:p>
          <a:p>
            <a:pPr lvl="1" eaLnBrk="1" hangingPunct="1">
              <a:spcBef>
                <a:spcPts val="0"/>
              </a:spcBef>
              <a:defRPr/>
            </a:pPr>
            <a:r>
              <a:rPr lang="en-US" sz="2200" dirty="0">
                <a:solidFill>
                  <a:srgbClr val="FF0000"/>
                </a:solidFill>
                <a:latin typeface="Times New Roman" pitchFamily="18" charset="0"/>
                <a:cs typeface="Times New Roman" pitchFamily="18" charset="0"/>
              </a:rPr>
              <a:t>Derrick Jarvis</a:t>
            </a:r>
          </a:p>
          <a:p>
            <a:pPr lvl="2" eaLnBrk="1" hangingPunct="1">
              <a:spcBef>
                <a:spcPts val="0"/>
              </a:spcBef>
              <a:defRPr/>
            </a:pPr>
            <a:r>
              <a:rPr lang="en-US" sz="1800" dirty="0">
                <a:solidFill>
                  <a:srgbClr val="FF0000"/>
                </a:solidFill>
                <a:latin typeface="Times New Roman" pitchFamily="18" charset="0"/>
                <a:cs typeface="Times New Roman" pitchFamily="18" charset="0"/>
              </a:rPr>
              <a:t>E&amp;J Gallo Winery</a:t>
            </a:r>
          </a:p>
          <a:p>
            <a:pPr lvl="1" eaLnBrk="1" hangingPunct="1">
              <a:spcBef>
                <a:spcPts val="0"/>
              </a:spcBef>
              <a:defRPr/>
            </a:pPr>
            <a:r>
              <a:rPr lang="en-US" sz="2200" dirty="0">
                <a:solidFill>
                  <a:srgbClr val="FF0000"/>
                </a:solidFill>
                <a:latin typeface="Times New Roman" pitchFamily="18" charset="0"/>
                <a:cs typeface="Times New Roman" pitchFamily="18" charset="0"/>
              </a:rPr>
              <a:t>Vacant</a:t>
            </a:r>
          </a:p>
          <a:p>
            <a:pPr lvl="1" eaLnBrk="1" hangingPunct="1">
              <a:spcBef>
                <a:spcPts val="0"/>
              </a:spcBef>
              <a:defRPr/>
            </a:pPr>
            <a:r>
              <a:rPr lang="en-US" sz="2200" dirty="0">
                <a:solidFill>
                  <a:srgbClr val="FF0000"/>
                </a:solidFill>
                <a:latin typeface="Times New Roman" pitchFamily="18" charset="0"/>
                <a:cs typeface="Times New Roman" pitchFamily="18" charset="0"/>
              </a:rPr>
              <a:t>Vacant</a:t>
            </a:r>
          </a:p>
          <a:p>
            <a:pPr marL="457200" lvl="1" indent="0" eaLnBrk="1" hangingPunct="1">
              <a:spcBef>
                <a:spcPts val="0"/>
              </a:spcBef>
              <a:buNone/>
              <a:defRPr/>
            </a:pPr>
            <a:r>
              <a:rPr lang="en-US" sz="2200" dirty="0">
                <a:latin typeface="Times New Roman" pitchFamily="18" charset="0"/>
                <a:cs typeface="Times New Roman" pitchFamily="18" charset="0"/>
              </a:rPr>
              <a:t>    </a:t>
            </a:r>
            <a:endParaRPr lang="en-US" sz="1100" b="1" dirty="0">
              <a:latin typeface="Times New Roman" pitchFamily="18" charset="0"/>
              <a:cs typeface="Times New Roman" pitchFamily="18" charset="0"/>
            </a:endParaRPr>
          </a:p>
        </p:txBody>
      </p:sp>
      <p:pic>
        <p:nvPicPr>
          <p:cNvPr id="8" name="Picture 7">
            <a:extLst>
              <a:ext uri="{FF2B5EF4-FFF2-40B4-BE49-F238E27FC236}">
                <a16:creationId xmlns:a16="http://schemas.microsoft.com/office/drawing/2014/main" id="{DAACB8CE-6524-43FD-A669-C636495A81E3}"/>
              </a:ext>
            </a:extLst>
          </p:cNvPr>
          <p:cNvPicPr>
            <a:picLocks noChangeAspect="1"/>
          </p:cNvPicPr>
          <p:nvPr/>
        </p:nvPicPr>
        <p:blipFill>
          <a:blip r:embed="rId3"/>
          <a:stretch>
            <a:fillRect/>
          </a:stretch>
        </p:blipFill>
        <p:spPr>
          <a:xfrm>
            <a:off x="97979" y="5752330"/>
            <a:ext cx="2459685" cy="914400"/>
          </a:xfrm>
          <a:prstGeom prst="rect">
            <a:avLst/>
          </a:prstGeom>
        </p:spPr>
      </p:pic>
    </p:spTree>
    <p:extLst>
      <p:ext uri="{BB962C8B-B14F-4D97-AF65-F5344CB8AC3E}">
        <p14:creationId xmlns:p14="http://schemas.microsoft.com/office/powerpoint/2010/main" val="805939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1058237" y="2002962"/>
            <a:ext cx="10048127" cy="3773718"/>
          </a:xfrm>
        </p:spPr>
        <p:txBody>
          <a:bodyPr/>
          <a:lstStyle/>
          <a:p>
            <a:pPr marL="0" lvl="1" indent="0" algn="ctr" eaLnBrk="1" hangingPunct="1">
              <a:buNone/>
              <a:defRPr/>
            </a:pPr>
            <a:r>
              <a:rPr lang="en-US" b="1" dirty="0">
                <a:latin typeface="Times New Roman" pitchFamily="18" charset="0"/>
                <a:cs typeface="Times New Roman" pitchFamily="18" charset="0"/>
              </a:rPr>
              <a:t>We have received the following nominations for the position of:</a:t>
            </a:r>
          </a:p>
          <a:p>
            <a:pPr marL="0" lvl="1" indent="0" algn="ctr" eaLnBrk="1" hangingPunct="1">
              <a:buNone/>
              <a:defRPr/>
            </a:pPr>
            <a:r>
              <a:rPr lang="en-US" sz="2800" b="1" dirty="0">
                <a:latin typeface="Times New Roman" pitchFamily="18" charset="0"/>
                <a:cs typeface="Times New Roman" pitchFamily="18" charset="0"/>
              </a:rPr>
              <a:t>Vice Chairperson</a:t>
            </a:r>
            <a:endParaRPr lang="en-US" b="1" dirty="0">
              <a:latin typeface="Times New Roman" pitchFamily="18" charset="0"/>
              <a:cs typeface="Times New Roman" pitchFamily="18" charset="0"/>
            </a:endParaRPr>
          </a:p>
          <a:p>
            <a:pPr marL="0" lvl="1" indent="0" algn="ctr" eaLnBrk="1" hangingPunct="1">
              <a:buNone/>
              <a:defRPr/>
            </a:pPr>
            <a:r>
              <a:rPr lang="en-US" sz="2800" b="1" dirty="0">
                <a:solidFill>
                  <a:srgbClr val="FF0000"/>
                </a:solidFill>
                <a:latin typeface="Times New Roman" pitchFamily="18" charset="0"/>
                <a:cs typeface="Times New Roman" pitchFamily="18" charset="0"/>
              </a:rPr>
              <a:t>Carlos Cardoso</a:t>
            </a:r>
          </a:p>
          <a:p>
            <a:pPr marL="0" lvl="1" indent="0" algn="ctr" eaLnBrk="1" hangingPunct="1">
              <a:buNone/>
              <a:defRPr/>
            </a:pPr>
            <a:r>
              <a:rPr lang="en-US" sz="2800" b="1" dirty="0">
                <a:solidFill>
                  <a:srgbClr val="FF0000"/>
                </a:solidFill>
                <a:latin typeface="Times New Roman" pitchFamily="18" charset="0"/>
                <a:cs typeface="Times New Roman" pitchFamily="18" charset="0"/>
              </a:rPr>
              <a:t>Sherwin Williams</a:t>
            </a:r>
          </a:p>
          <a:p>
            <a:pPr lvl="1" indent="-6350" algn="ctr" eaLnBrk="1" hangingPunct="1">
              <a:spcBef>
                <a:spcPts val="0"/>
              </a:spcBef>
              <a:buNone/>
              <a:defRPr/>
            </a:pPr>
            <a:endParaRPr lang="en-US" sz="2200" dirty="0">
              <a:latin typeface="Times New Roman" pitchFamily="18" charset="0"/>
              <a:cs typeface="Times New Roman" pitchFamily="18" charset="0"/>
            </a:endParaRPr>
          </a:p>
          <a:p>
            <a:pPr marL="0" indent="0" algn="ctr" eaLnBrk="1" hangingPunct="1">
              <a:buNone/>
              <a:defRPr/>
            </a:pPr>
            <a:r>
              <a:rPr lang="en-US" sz="3600" b="1" dirty="0">
                <a:latin typeface="Times New Roman" pitchFamily="18" charset="0"/>
                <a:cs typeface="Times New Roman" pitchFamily="18" charset="0"/>
              </a:rPr>
              <a:t>Are there any nominations from the floor? </a:t>
            </a:r>
          </a:p>
          <a:p>
            <a:pPr marL="457200" lvl="1" indent="0" eaLnBrk="1" hangingPunct="1">
              <a:spcBef>
                <a:spcPts val="0"/>
              </a:spcBef>
              <a:buNone/>
              <a:defRPr/>
            </a:pPr>
            <a:endParaRPr lang="en-US" sz="2000" b="1" dirty="0">
              <a:latin typeface="Times New Roman" pitchFamily="18" charset="0"/>
              <a:cs typeface="Times New Roman" pitchFamily="18" charset="0"/>
            </a:endParaRPr>
          </a:p>
          <a:p>
            <a:pPr eaLnBrk="1" hangingPunct="1">
              <a:spcBef>
                <a:spcPts val="0"/>
              </a:spcBef>
              <a:defRPr/>
            </a:pPr>
            <a:endParaRPr lang="en-US" sz="2600" dirty="0">
              <a:solidFill>
                <a:srgbClr val="FF0000"/>
              </a:solidFill>
              <a:latin typeface="Times New Roman" pitchFamily="18" charset="0"/>
              <a:cs typeface="Times New Roman" pitchFamily="18" charset="0"/>
            </a:endParaRPr>
          </a:p>
          <a:p>
            <a:pPr lvl="1" eaLnBrk="1" hangingPunct="1">
              <a:spcBef>
                <a:spcPts val="0"/>
              </a:spcBef>
              <a:defRPr/>
            </a:pPr>
            <a:endParaRPr lang="en-US" sz="2200" dirty="0">
              <a:solidFill>
                <a:srgbClr val="FF0000"/>
              </a:solidFill>
              <a:latin typeface="Times New Roman" pitchFamily="18" charset="0"/>
              <a:cs typeface="Times New Roman" pitchFamily="18" charset="0"/>
            </a:endParaRPr>
          </a:p>
          <a:p>
            <a:pPr lvl="1" eaLnBrk="1" hangingPunct="1">
              <a:defRPr/>
            </a:pPr>
            <a:endParaRPr lang="en-US" dirty="0"/>
          </a:p>
        </p:txBody>
      </p:sp>
      <p:sp>
        <p:nvSpPr>
          <p:cNvPr id="7" name="Rectangle 2"/>
          <p:cNvSpPr>
            <a:spLocks noGrp="1" noChangeArrowheads="1"/>
          </p:cNvSpPr>
          <p:nvPr>
            <p:ph type="title"/>
          </p:nvPr>
        </p:nvSpPr>
        <p:spPr>
          <a:xfrm>
            <a:off x="1499913" y="78625"/>
            <a:ext cx="8189917" cy="1272654"/>
          </a:xfrm>
        </p:spPr>
        <p:txBody>
          <a:bodyPr/>
          <a:lstStyle/>
          <a:p>
            <a:pPr eaLnBrk="1" hangingPunct="1"/>
            <a:r>
              <a:rPr lang="en-US" b="1" dirty="0">
                <a:solidFill>
                  <a:schemeClr val="tx2"/>
                </a:solidFill>
                <a:latin typeface="Times New Roman" pitchFamily="18" charset="0"/>
                <a:cs typeface="Times New Roman" pitchFamily="18" charset="0"/>
              </a:rPr>
              <a:t>Region IX Board Of Directors –Vice Chairperson</a:t>
            </a:r>
          </a:p>
        </p:txBody>
      </p:sp>
      <p:pic>
        <p:nvPicPr>
          <p:cNvPr id="6" name="Picture 5">
            <a:extLst>
              <a:ext uri="{FF2B5EF4-FFF2-40B4-BE49-F238E27FC236}">
                <a16:creationId xmlns:a16="http://schemas.microsoft.com/office/drawing/2014/main" id="{925EAB07-48C6-4BA7-9263-6CB2298A4048}"/>
              </a:ext>
            </a:extLst>
          </p:cNvPr>
          <p:cNvPicPr>
            <a:picLocks noChangeAspect="1"/>
          </p:cNvPicPr>
          <p:nvPr/>
        </p:nvPicPr>
        <p:blipFill>
          <a:blip r:embed="rId3"/>
          <a:stretch>
            <a:fillRect/>
          </a:stretch>
        </p:blipFill>
        <p:spPr>
          <a:xfrm>
            <a:off x="250379" y="5654904"/>
            <a:ext cx="2459685" cy="914400"/>
          </a:xfrm>
          <a:prstGeom prst="rect">
            <a:avLst/>
          </a:prstGeom>
        </p:spPr>
      </p:pic>
    </p:spTree>
    <p:extLst>
      <p:ext uri="{BB962C8B-B14F-4D97-AF65-F5344CB8AC3E}">
        <p14:creationId xmlns:p14="http://schemas.microsoft.com/office/powerpoint/2010/main" val="94280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1058237" y="2002962"/>
            <a:ext cx="10048127" cy="3773718"/>
          </a:xfrm>
        </p:spPr>
        <p:txBody>
          <a:bodyPr/>
          <a:lstStyle/>
          <a:p>
            <a:pPr marL="0" lvl="1" indent="0" algn="ctr" eaLnBrk="1" hangingPunct="1">
              <a:buNone/>
              <a:defRPr/>
            </a:pPr>
            <a:r>
              <a:rPr lang="en-US" b="1" dirty="0">
                <a:latin typeface="Times New Roman" pitchFamily="18" charset="0"/>
                <a:cs typeface="Times New Roman" pitchFamily="18" charset="0"/>
              </a:rPr>
              <a:t>We have received the following nominations for the position of:</a:t>
            </a:r>
          </a:p>
          <a:p>
            <a:pPr marL="0" lvl="1" indent="0" algn="ctr" eaLnBrk="1" hangingPunct="1">
              <a:buNone/>
              <a:defRPr/>
            </a:pPr>
            <a:r>
              <a:rPr lang="en-US" b="1" dirty="0">
                <a:latin typeface="Times New Roman" pitchFamily="18" charset="0"/>
                <a:cs typeface="Times New Roman" pitchFamily="18" charset="0"/>
              </a:rPr>
              <a:t> </a:t>
            </a:r>
            <a:r>
              <a:rPr lang="en-US" sz="2800" b="1" dirty="0">
                <a:latin typeface="Times New Roman" pitchFamily="18" charset="0"/>
                <a:cs typeface="Times New Roman" pitchFamily="18" charset="0"/>
              </a:rPr>
              <a:t>Treasurer</a:t>
            </a:r>
          </a:p>
          <a:p>
            <a:pPr marL="0" lvl="1" indent="0" algn="ctr" eaLnBrk="1" hangingPunct="1">
              <a:buNone/>
              <a:defRPr/>
            </a:pPr>
            <a:r>
              <a:rPr lang="en-US" sz="2800" b="1" dirty="0">
                <a:solidFill>
                  <a:prstClr val="black"/>
                </a:solidFill>
                <a:latin typeface="Times New Roman" pitchFamily="18" charset="0"/>
                <a:cs typeface="Times New Roman" pitchFamily="18" charset="0"/>
              </a:rPr>
              <a:t> </a:t>
            </a:r>
          </a:p>
          <a:p>
            <a:pPr lvl="1" indent="-6350" algn="ctr" eaLnBrk="1" hangingPunct="1">
              <a:spcBef>
                <a:spcPts val="0"/>
              </a:spcBef>
              <a:buNone/>
              <a:defRPr/>
            </a:pPr>
            <a:endParaRPr lang="en-US" sz="2200" dirty="0">
              <a:latin typeface="Times New Roman" pitchFamily="18" charset="0"/>
              <a:cs typeface="Times New Roman" pitchFamily="18" charset="0"/>
            </a:endParaRPr>
          </a:p>
          <a:p>
            <a:pPr marL="0" indent="0" algn="ctr" eaLnBrk="1" hangingPunct="1">
              <a:buNone/>
              <a:defRPr/>
            </a:pPr>
            <a:r>
              <a:rPr lang="en-US" sz="3600" b="1" dirty="0">
                <a:latin typeface="Times New Roman" pitchFamily="18" charset="0"/>
                <a:cs typeface="Times New Roman" pitchFamily="18" charset="0"/>
              </a:rPr>
              <a:t>Are there any nominations from the floor? </a:t>
            </a:r>
          </a:p>
          <a:p>
            <a:pPr marL="457200" lvl="1" indent="0" eaLnBrk="1" hangingPunct="1">
              <a:spcBef>
                <a:spcPts val="0"/>
              </a:spcBef>
              <a:buNone/>
              <a:defRPr/>
            </a:pPr>
            <a:endParaRPr lang="en-US" sz="2000" b="1" dirty="0">
              <a:latin typeface="Times New Roman" pitchFamily="18" charset="0"/>
              <a:cs typeface="Times New Roman" pitchFamily="18" charset="0"/>
            </a:endParaRPr>
          </a:p>
          <a:p>
            <a:pPr eaLnBrk="1" hangingPunct="1">
              <a:spcBef>
                <a:spcPts val="0"/>
              </a:spcBef>
              <a:defRPr/>
            </a:pPr>
            <a:endParaRPr lang="en-US" sz="2600" dirty="0">
              <a:solidFill>
                <a:srgbClr val="FF0000"/>
              </a:solidFill>
              <a:latin typeface="Times New Roman" pitchFamily="18" charset="0"/>
              <a:cs typeface="Times New Roman" pitchFamily="18" charset="0"/>
            </a:endParaRPr>
          </a:p>
          <a:p>
            <a:pPr lvl="1" eaLnBrk="1" hangingPunct="1">
              <a:spcBef>
                <a:spcPts val="0"/>
              </a:spcBef>
              <a:defRPr/>
            </a:pPr>
            <a:endParaRPr lang="en-US" sz="2200" dirty="0">
              <a:solidFill>
                <a:srgbClr val="FF0000"/>
              </a:solidFill>
              <a:latin typeface="Times New Roman" pitchFamily="18" charset="0"/>
              <a:cs typeface="Times New Roman" pitchFamily="18" charset="0"/>
            </a:endParaRPr>
          </a:p>
          <a:p>
            <a:pPr lvl="1" eaLnBrk="1" hangingPunct="1">
              <a:defRPr/>
            </a:pPr>
            <a:endParaRPr lang="en-US" dirty="0"/>
          </a:p>
        </p:txBody>
      </p:sp>
      <p:sp>
        <p:nvSpPr>
          <p:cNvPr id="7" name="Rectangle 2"/>
          <p:cNvSpPr>
            <a:spLocks noGrp="1" noChangeArrowheads="1"/>
          </p:cNvSpPr>
          <p:nvPr>
            <p:ph type="title"/>
          </p:nvPr>
        </p:nvSpPr>
        <p:spPr>
          <a:xfrm>
            <a:off x="1499913" y="78625"/>
            <a:ext cx="8189917" cy="1272654"/>
          </a:xfrm>
        </p:spPr>
        <p:txBody>
          <a:bodyPr/>
          <a:lstStyle/>
          <a:p>
            <a:pPr eaLnBrk="1" hangingPunct="1"/>
            <a:r>
              <a:rPr lang="en-US" b="1" dirty="0">
                <a:solidFill>
                  <a:schemeClr val="tx2"/>
                </a:solidFill>
                <a:latin typeface="Times New Roman" pitchFamily="18" charset="0"/>
                <a:cs typeface="Times New Roman" pitchFamily="18" charset="0"/>
              </a:rPr>
              <a:t>Region IX Board Of Directors  Treasurer</a:t>
            </a:r>
          </a:p>
        </p:txBody>
      </p:sp>
      <p:pic>
        <p:nvPicPr>
          <p:cNvPr id="6" name="Picture 5">
            <a:extLst>
              <a:ext uri="{FF2B5EF4-FFF2-40B4-BE49-F238E27FC236}">
                <a16:creationId xmlns:a16="http://schemas.microsoft.com/office/drawing/2014/main" id="{925EAB07-48C6-4BA7-9263-6CB2298A4048}"/>
              </a:ext>
            </a:extLst>
          </p:cNvPr>
          <p:cNvPicPr>
            <a:picLocks noChangeAspect="1"/>
          </p:cNvPicPr>
          <p:nvPr/>
        </p:nvPicPr>
        <p:blipFill>
          <a:blip r:embed="rId3"/>
          <a:stretch>
            <a:fillRect/>
          </a:stretch>
        </p:blipFill>
        <p:spPr>
          <a:xfrm>
            <a:off x="250379" y="5654904"/>
            <a:ext cx="2459685" cy="914400"/>
          </a:xfrm>
          <a:prstGeom prst="rect">
            <a:avLst/>
          </a:prstGeom>
        </p:spPr>
      </p:pic>
      <p:pic>
        <p:nvPicPr>
          <p:cNvPr id="3" name="Picture 2">
            <a:extLst>
              <a:ext uri="{FF2B5EF4-FFF2-40B4-BE49-F238E27FC236}">
                <a16:creationId xmlns:a16="http://schemas.microsoft.com/office/drawing/2014/main" id="{101898BE-4E05-489C-BB4E-074FFBC60563}"/>
              </a:ext>
            </a:extLst>
          </p:cNvPr>
          <p:cNvPicPr>
            <a:picLocks noChangeAspect="1"/>
          </p:cNvPicPr>
          <p:nvPr/>
        </p:nvPicPr>
        <p:blipFill>
          <a:blip r:embed="rId4"/>
          <a:stretch>
            <a:fillRect/>
          </a:stretch>
        </p:blipFill>
        <p:spPr>
          <a:xfrm>
            <a:off x="4943756" y="4946061"/>
            <a:ext cx="2304488" cy="926672"/>
          </a:xfrm>
          <a:prstGeom prst="rect">
            <a:avLst/>
          </a:prstGeom>
        </p:spPr>
      </p:pic>
      <p:sp>
        <p:nvSpPr>
          <p:cNvPr id="2" name="TextBox 1">
            <a:extLst>
              <a:ext uri="{FF2B5EF4-FFF2-40B4-BE49-F238E27FC236}">
                <a16:creationId xmlns:a16="http://schemas.microsoft.com/office/drawing/2014/main" id="{BA56824D-EC18-431E-9541-9D21D75492BD}"/>
              </a:ext>
            </a:extLst>
          </p:cNvPr>
          <p:cNvSpPr txBox="1"/>
          <p:nvPr/>
        </p:nvSpPr>
        <p:spPr>
          <a:xfrm>
            <a:off x="5334050" y="3167390"/>
            <a:ext cx="1496500" cy="523220"/>
          </a:xfrm>
          <a:prstGeom prst="rect">
            <a:avLst/>
          </a:prstGeom>
          <a:noFill/>
        </p:spPr>
        <p:txBody>
          <a:bodyPr wrap="none" rtlCol="0">
            <a:spAutoFit/>
          </a:bodyPr>
          <a:lstStyle/>
          <a:p>
            <a:r>
              <a:rPr lang="en-US" sz="2800" dirty="0">
                <a:solidFill>
                  <a:srgbClr val="FF0000"/>
                </a:solidFill>
              </a:rPr>
              <a:t>- Vacant</a:t>
            </a:r>
          </a:p>
        </p:txBody>
      </p:sp>
    </p:spTree>
    <p:extLst>
      <p:ext uri="{BB962C8B-B14F-4D97-AF65-F5344CB8AC3E}">
        <p14:creationId xmlns:p14="http://schemas.microsoft.com/office/powerpoint/2010/main" val="393986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398980" y="1542141"/>
            <a:ext cx="11394040" cy="3773718"/>
          </a:xfrm>
        </p:spPr>
        <p:txBody>
          <a:bodyPr/>
          <a:lstStyle/>
          <a:p>
            <a:pPr marL="0" lvl="1" indent="0" algn="ctr" eaLnBrk="1" hangingPunct="1">
              <a:buNone/>
              <a:defRPr/>
            </a:pPr>
            <a:r>
              <a:rPr lang="en-US" b="1" dirty="0">
                <a:latin typeface="Times New Roman" pitchFamily="18" charset="0"/>
                <a:cs typeface="Times New Roman" pitchFamily="18" charset="0"/>
              </a:rPr>
              <a:t>We have received the following nominations for the position of:</a:t>
            </a:r>
          </a:p>
          <a:p>
            <a:pPr marL="0" lvl="1" indent="0" algn="ctr" eaLnBrk="1" hangingPunct="1">
              <a:buNone/>
              <a:defRPr/>
            </a:pPr>
            <a:endParaRPr lang="en-US" b="1" dirty="0">
              <a:latin typeface="Times New Roman" pitchFamily="18" charset="0"/>
              <a:cs typeface="Times New Roman" pitchFamily="18" charset="0"/>
            </a:endParaRPr>
          </a:p>
          <a:p>
            <a:pPr marL="0" lvl="1" indent="0" algn="ctr" eaLnBrk="1" hangingPunct="1">
              <a:buNone/>
              <a:defRPr/>
            </a:pPr>
            <a:r>
              <a:rPr lang="en-US" sz="2800" b="1" dirty="0">
                <a:latin typeface="Times New Roman" pitchFamily="18" charset="0"/>
                <a:cs typeface="Times New Roman" pitchFamily="18" charset="0"/>
              </a:rPr>
              <a:t>Representative from a site with a </a:t>
            </a:r>
          </a:p>
          <a:p>
            <a:pPr marL="0" lvl="1" indent="0" algn="ctr" eaLnBrk="1" hangingPunct="1">
              <a:buNone/>
              <a:defRPr/>
            </a:pPr>
            <a:r>
              <a:rPr lang="en-US" sz="2800" b="1" dirty="0">
                <a:latin typeface="Times New Roman" pitchFamily="18" charset="0"/>
                <a:cs typeface="Times New Roman" pitchFamily="18" charset="0"/>
              </a:rPr>
              <a:t>Collective Bargaining Agreement</a:t>
            </a:r>
          </a:p>
          <a:p>
            <a:pPr marL="0" lvl="1" indent="0" algn="ctr" eaLnBrk="1" hangingPunct="1">
              <a:buNone/>
              <a:defRPr/>
            </a:pPr>
            <a:r>
              <a:rPr lang="en-US" sz="2800" b="1" dirty="0">
                <a:solidFill>
                  <a:srgbClr val="FF0000"/>
                </a:solidFill>
                <a:latin typeface="Times New Roman" pitchFamily="18" charset="0"/>
                <a:cs typeface="Times New Roman" pitchFamily="18" charset="0"/>
              </a:rPr>
              <a:t>Guillermo Damasco</a:t>
            </a:r>
          </a:p>
          <a:p>
            <a:pPr marL="0" lvl="1" indent="0" algn="ctr" eaLnBrk="1" hangingPunct="1">
              <a:buNone/>
              <a:defRPr/>
            </a:pPr>
            <a:r>
              <a:rPr lang="en-US" sz="2800" b="1" dirty="0">
                <a:solidFill>
                  <a:srgbClr val="FF0000"/>
                </a:solidFill>
                <a:latin typeface="Times New Roman" pitchFamily="18" charset="0"/>
                <a:cs typeface="Times New Roman" pitchFamily="18" charset="0"/>
              </a:rPr>
              <a:t>Phillips 66</a:t>
            </a:r>
            <a:endParaRPr lang="en-US" sz="2200" dirty="0">
              <a:solidFill>
                <a:srgbClr val="FF0000"/>
              </a:solidFill>
              <a:latin typeface="Times New Roman" pitchFamily="18" charset="0"/>
              <a:cs typeface="Times New Roman" pitchFamily="18" charset="0"/>
            </a:endParaRPr>
          </a:p>
          <a:p>
            <a:pPr lvl="1" indent="-6350" algn="ctr" eaLnBrk="1" hangingPunct="1">
              <a:spcBef>
                <a:spcPts val="0"/>
              </a:spcBef>
              <a:buNone/>
              <a:defRPr/>
            </a:pPr>
            <a:endParaRPr lang="en-US" sz="2200" dirty="0">
              <a:latin typeface="Times New Roman" pitchFamily="18" charset="0"/>
              <a:cs typeface="Times New Roman" pitchFamily="18" charset="0"/>
            </a:endParaRPr>
          </a:p>
          <a:p>
            <a:pPr marL="0" indent="0" algn="ctr" eaLnBrk="1" hangingPunct="1">
              <a:buNone/>
              <a:defRPr/>
            </a:pPr>
            <a:r>
              <a:rPr lang="en-US" sz="3600" b="1" dirty="0">
                <a:latin typeface="Times New Roman" pitchFamily="18" charset="0"/>
                <a:cs typeface="Times New Roman" pitchFamily="18" charset="0"/>
              </a:rPr>
              <a:t>Are there any nominations from the floor? </a:t>
            </a:r>
          </a:p>
          <a:p>
            <a:pPr marL="457200" lvl="1" indent="0" eaLnBrk="1" hangingPunct="1">
              <a:spcBef>
                <a:spcPts val="0"/>
              </a:spcBef>
              <a:buNone/>
              <a:defRPr/>
            </a:pPr>
            <a:endParaRPr lang="en-US" sz="2000" b="1" dirty="0">
              <a:latin typeface="Times New Roman" pitchFamily="18" charset="0"/>
              <a:cs typeface="Times New Roman" pitchFamily="18" charset="0"/>
            </a:endParaRPr>
          </a:p>
          <a:p>
            <a:pPr eaLnBrk="1" hangingPunct="1">
              <a:spcBef>
                <a:spcPts val="0"/>
              </a:spcBef>
              <a:defRPr/>
            </a:pPr>
            <a:endParaRPr lang="en-US" sz="2600" dirty="0">
              <a:solidFill>
                <a:srgbClr val="FF0000"/>
              </a:solidFill>
              <a:latin typeface="Times New Roman" pitchFamily="18" charset="0"/>
              <a:cs typeface="Times New Roman" pitchFamily="18" charset="0"/>
            </a:endParaRPr>
          </a:p>
          <a:p>
            <a:pPr lvl="1" eaLnBrk="1" hangingPunct="1">
              <a:spcBef>
                <a:spcPts val="0"/>
              </a:spcBef>
              <a:defRPr/>
            </a:pPr>
            <a:endParaRPr lang="en-US" sz="2200" dirty="0">
              <a:solidFill>
                <a:srgbClr val="FF0000"/>
              </a:solidFill>
              <a:latin typeface="Times New Roman" pitchFamily="18" charset="0"/>
              <a:cs typeface="Times New Roman" pitchFamily="18" charset="0"/>
            </a:endParaRPr>
          </a:p>
          <a:p>
            <a:pPr lvl="1" eaLnBrk="1" hangingPunct="1">
              <a:defRPr/>
            </a:pPr>
            <a:endParaRPr lang="en-US" dirty="0"/>
          </a:p>
        </p:txBody>
      </p:sp>
      <p:sp>
        <p:nvSpPr>
          <p:cNvPr id="7" name="Rectangle 2"/>
          <p:cNvSpPr>
            <a:spLocks noGrp="1" noChangeArrowheads="1"/>
          </p:cNvSpPr>
          <p:nvPr>
            <p:ph type="title"/>
          </p:nvPr>
        </p:nvSpPr>
        <p:spPr>
          <a:xfrm>
            <a:off x="1499913" y="78625"/>
            <a:ext cx="8189917" cy="1272654"/>
          </a:xfrm>
        </p:spPr>
        <p:txBody>
          <a:bodyPr/>
          <a:lstStyle/>
          <a:p>
            <a:pPr eaLnBrk="1" hangingPunct="1"/>
            <a:r>
              <a:rPr lang="en-US" b="1" dirty="0">
                <a:solidFill>
                  <a:schemeClr val="tx2"/>
                </a:solidFill>
                <a:latin typeface="Times New Roman" pitchFamily="18" charset="0"/>
                <a:cs typeface="Times New Roman" pitchFamily="18" charset="0"/>
              </a:rPr>
              <a:t>Region IX Board Of Directors</a:t>
            </a:r>
            <a:br>
              <a:rPr lang="en-US" b="1" dirty="0">
                <a:solidFill>
                  <a:schemeClr val="tx2"/>
                </a:solidFill>
                <a:latin typeface="Times New Roman" pitchFamily="18" charset="0"/>
                <a:cs typeface="Times New Roman" pitchFamily="18" charset="0"/>
              </a:rPr>
            </a:br>
            <a:r>
              <a:rPr lang="en-US" b="1" dirty="0">
                <a:solidFill>
                  <a:schemeClr val="tx2"/>
                </a:solidFill>
                <a:latin typeface="Times New Roman" pitchFamily="18" charset="0"/>
                <a:cs typeface="Times New Roman" pitchFamily="18" charset="0"/>
              </a:rPr>
              <a:t>Rep from site with a CBA</a:t>
            </a:r>
            <a:br>
              <a:rPr lang="en-US" b="1" dirty="0">
                <a:latin typeface="Times New Roman" pitchFamily="18" charset="0"/>
                <a:cs typeface="Times New Roman" pitchFamily="18" charset="0"/>
              </a:rPr>
            </a:br>
            <a:br>
              <a:rPr lang="en-US" b="1" dirty="0">
                <a:latin typeface="Times New Roman" pitchFamily="18" charset="0"/>
                <a:cs typeface="Times New Roman" pitchFamily="18" charset="0"/>
              </a:rPr>
            </a:br>
            <a:endParaRPr lang="en-US" b="1" dirty="0">
              <a:solidFill>
                <a:schemeClr val="tx2"/>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925EAB07-48C6-4BA7-9263-6CB2298A4048}"/>
              </a:ext>
            </a:extLst>
          </p:cNvPr>
          <p:cNvPicPr>
            <a:picLocks noChangeAspect="1"/>
          </p:cNvPicPr>
          <p:nvPr/>
        </p:nvPicPr>
        <p:blipFill>
          <a:blip r:embed="rId3"/>
          <a:stretch>
            <a:fillRect/>
          </a:stretch>
        </p:blipFill>
        <p:spPr>
          <a:xfrm>
            <a:off x="250379" y="5654904"/>
            <a:ext cx="2459685" cy="914400"/>
          </a:xfrm>
          <a:prstGeom prst="rect">
            <a:avLst/>
          </a:prstGeom>
        </p:spPr>
      </p:pic>
    </p:spTree>
    <p:extLst>
      <p:ext uri="{BB962C8B-B14F-4D97-AF65-F5344CB8AC3E}">
        <p14:creationId xmlns:p14="http://schemas.microsoft.com/office/powerpoint/2010/main" val="16514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328773" y="2002962"/>
            <a:ext cx="11394040" cy="3773718"/>
          </a:xfrm>
        </p:spPr>
        <p:txBody>
          <a:bodyPr/>
          <a:lstStyle/>
          <a:p>
            <a:pPr marL="0" lvl="1" indent="0" algn="ctr" eaLnBrk="1" hangingPunct="1">
              <a:buNone/>
              <a:defRPr/>
            </a:pPr>
            <a:r>
              <a:rPr lang="en-US" b="1" dirty="0">
                <a:latin typeface="Times New Roman" pitchFamily="18" charset="0"/>
                <a:cs typeface="Times New Roman" pitchFamily="18" charset="0"/>
              </a:rPr>
              <a:t>We have received the following nominations for the position of:</a:t>
            </a:r>
          </a:p>
          <a:p>
            <a:pPr marL="0" lvl="1" indent="0" algn="ctr" eaLnBrk="1" hangingPunct="1">
              <a:buNone/>
              <a:defRPr/>
            </a:pPr>
            <a:endParaRPr lang="en-US" b="1" dirty="0">
              <a:latin typeface="Times New Roman" pitchFamily="18" charset="0"/>
              <a:cs typeface="Times New Roman" pitchFamily="18" charset="0"/>
            </a:endParaRPr>
          </a:p>
          <a:p>
            <a:pPr marL="0" lvl="1" indent="0" algn="ctr" eaLnBrk="1" hangingPunct="1">
              <a:buNone/>
              <a:defRPr/>
            </a:pPr>
            <a:r>
              <a:rPr lang="en-US" sz="2800" b="1" dirty="0">
                <a:latin typeface="Times New Roman" pitchFamily="18" charset="0"/>
                <a:cs typeface="Times New Roman" pitchFamily="18" charset="0"/>
              </a:rPr>
              <a:t>Representative from a site without a </a:t>
            </a:r>
          </a:p>
          <a:p>
            <a:pPr marL="0" lvl="1" indent="0" algn="ctr" eaLnBrk="1" hangingPunct="1">
              <a:buNone/>
              <a:defRPr/>
            </a:pPr>
            <a:r>
              <a:rPr lang="en-US" sz="2800" b="1" dirty="0">
                <a:latin typeface="Times New Roman" pitchFamily="18" charset="0"/>
                <a:cs typeface="Times New Roman" pitchFamily="18" charset="0"/>
              </a:rPr>
              <a:t>Collective Bargaining Agreement</a:t>
            </a:r>
          </a:p>
          <a:p>
            <a:pPr marL="0" lvl="1" indent="0" algn="ctr" eaLnBrk="1" hangingPunct="1">
              <a:buNone/>
              <a:defRPr/>
            </a:pPr>
            <a:r>
              <a:rPr lang="en-US" b="1" dirty="0">
                <a:solidFill>
                  <a:srgbClr val="FF0000"/>
                </a:solidFill>
                <a:latin typeface="Times New Roman" pitchFamily="18" charset="0"/>
                <a:cs typeface="Times New Roman" pitchFamily="18" charset="0"/>
              </a:rPr>
              <a:t>Vacant</a:t>
            </a:r>
          </a:p>
          <a:p>
            <a:pPr lvl="1" indent="-6350" algn="ctr" eaLnBrk="1" hangingPunct="1">
              <a:spcBef>
                <a:spcPts val="0"/>
              </a:spcBef>
              <a:buNone/>
              <a:defRPr/>
            </a:pPr>
            <a:endParaRPr lang="en-US" sz="2200" dirty="0">
              <a:latin typeface="Times New Roman" pitchFamily="18" charset="0"/>
              <a:cs typeface="Times New Roman" pitchFamily="18" charset="0"/>
            </a:endParaRPr>
          </a:p>
          <a:p>
            <a:pPr lvl="1" indent="-6350" algn="ctr" eaLnBrk="1" hangingPunct="1">
              <a:spcBef>
                <a:spcPts val="0"/>
              </a:spcBef>
              <a:buNone/>
              <a:defRPr/>
            </a:pPr>
            <a:endParaRPr lang="en-US" sz="2200" dirty="0">
              <a:latin typeface="Times New Roman" pitchFamily="18" charset="0"/>
              <a:cs typeface="Times New Roman" pitchFamily="18" charset="0"/>
            </a:endParaRPr>
          </a:p>
          <a:p>
            <a:pPr marL="0" indent="0" algn="ctr" eaLnBrk="1" hangingPunct="1">
              <a:buNone/>
              <a:defRPr/>
            </a:pPr>
            <a:r>
              <a:rPr lang="en-US" sz="3600" b="1" dirty="0">
                <a:latin typeface="Times New Roman" pitchFamily="18" charset="0"/>
                <a:cs typeface="Times New Roman" pitchFamily="18" charset="0"/>
              </a:rPr>
              <a:t>Are there any nominations from the floor? </a:t>
            </a:r>
          </a:p>
          <a:p>
            <a:pPr marL="457200" lvl="1" indent="0" eaLnBrk="1" hangingPunct="1">
              <a:spcBef>
                <a:spcPts val="0"/>
              </a:spcBef>
              <a:buNone/>
              <a:defRPr/>
            </a:pPr>
            <a:endParaRPr lang="en-US" sz="2000" b="1" dirty="0">
              <a:latin typeface="Times New Roman" pitchFamily="18" charset="0"/>
              <a:cs typeface="Times New Roman" pitchFamily="18" charset="0"/>
            </a:endParaRPr>
          </a:p>
          <a:p>
            <a:pPr eaLnBrk="1" hangingPunct="1">
              <a:spcBef>
                <a:spcPts val="0"/>
              </a:spcBef>
              <a:defRPr/>
            </a:pPr>
            <a:endParaRPr lang="en-US" sz="2600" dirty="0">
              <a:solidFill>
                <a:srgbClr val="FF0000"/>
              </a:solidFill>
              <a:latin typeface="Times New Roman" pitchFamily="18" charset="0"/>
              <a:cs typeface="Times New Roman" pitchFamily="18" charset="0"/>
            </a:endParaRPr>
          </a:p>
          <a:p>
            <a:pPr lvl="1" eaLnBrk="1" hangingPunct="1">
              <a:spcBef>
                <a:spcPts val="0"/>
              </a:spcBef>
              <a:defRPr/>
            </a:pPr>
            <a:endParaRPr lang="en-US" sz="2200" dirty="0">
              <a:solidFill>
                <a:srgbClr val="FF0000"/>
              </a:solidFill>
              <a:latin typeface="Times New Roman" pitchFamily="18" charset="0"/>
              <a:cs typeface="Times New Roman" pitchFamily="18" charset="0"/>
            </a:endParaRPr>
          </a:p>
          <a:p>
            <a:pPr lvl="1" eaLnBrk="1" hangingPunct="1">
              <a:defRPr/>
            </a:pPr>
            <a:endParaRPr lang="en-US" dirty="0"/>
          </a:p>
        </p:txBody>
      </p:sp>
      <p:sp>
        <p:nvSpPr>
          <p:cNvPr id="7" name="Rectangle 2"/>
          <p:cNvSpPr>
            <a:spLocks noGrp="1" noChangeArrowheads="1"/>
          </p:cNvSpPr>
          <p:nvPr>
            <p:ph type="title"/>
          </p:nvPr>
        </p:nvSpPr>
        <p:spPr>
          <a:xfrm>
            <a:off x="1499913" y="78625"/>
            <a:ext cx="8189917" cy="1272654"/>
          </a:xfrm>
        </p:spPr>
        <p:txBody>
          <a:bodyPr/>
          <a:lstStyle/>
          <a:p>
            <a:pPr eaLnBrk="1" hangingPunct="1"/>
            <a:r>
              <a:rPr lang="en-US" b="1" dirty="0">
                <a:solidFill>
                  <a:schemeClr val="tx2"/>
                </a:solidFill>
                <a:latin typeface="Times New Roman" pitchFamily="18" charset="0"/>
                <a:cs typeface="Times New Roman" pitchFamily="18" charset="0"/>
              </a:rPr>
              <a:t>Region IX Board Of Directors</a:t>
            </a:r>
            <a:br>
              <a:rPr lang="en-US" b="1" dirty="0">
                <a:solidFill>
                  <a:schemeClr val="tx2"/>
                </a:solidFill>
                <a:latin typeface="Times New Roman" pitchFamily="18" charset="0"/>
                <a:cs typeface="Times New Roman" pitchFamily="18" charset="0"/>
              </a:rPr>
            </a:br>
            <a:r>
              <a:rPr lang="en-US" b="1" dirty="0">
                <a:solidFill>
                  <a:schemeClr val="tx2"/>
                </a:solidFill>
                <a:latin typeface="Times New Roman" pitchFamily="18" charset="0"/>
                <a:cs typeface="Times New Roman" pitchFamily="18" charset="0"/>
              </a:rPr>
              <a:t>Rep from site w/o a CBA</a:t>
            </a:r>
            <a:br>
              <a:rPr lang="en-US" b="1" dirty="0">
                <a:latin typeface="Times New Roman" pitchFamily="18" charset="0"/>
                <a:cs typeface="Times New Roman" pitchFamily="18" charset="0"/>
              </a:rPr>
            </a:br>
            <a:br>
              <a:rPr lang="en-US" b="1" dirty="0">
                <a:latin typeface="Times New Roman" pitchFamily="18" charset="0"/>
                <a:cs typeface="Times New Roman" pitchFamily="18" charset="0"/>
              </a:rPr>
            </a:br>
            <a:endParaRPr lang="en-US" b="1" dirty="0">
              <a:solidFill>
                <a:schemeClr val="tx2"/>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925EAB07-48C6-4BA7-9263-6CB2298A4048}"/>
              </a:ext>
            </a:extLst>
          </p:cNvPr>
          <p:cNvPicPr>
            <a:picLocks noChangeAspect="1"/>
          </p:cNvPicPr>
          <p:nvPr/>
        </p:nvPicPr>
        <p:blipFill>
          <a:blip r:embed="rId3"/>
          <a:stretch>
            <a:fillRect/>
          </a:stretch>
        </p:blipFill>
        <p:spPr>
          <a:xfrm>
            <a:off x="250379" y="5654904"/>
            <a:ext cx="2459685" cy="914400"/>
          </a:xfrm>
          <a:prstGeom prst="rect">
            <a:avLst/>
          </a:prstGeom>
        </p:spPr>
      </p:pic>
    </p:spTree>
    <p:extLst>
      <p:ext uri="{BB962C8B-B14F-4D97-AF65-F5344CB8AC3E}">
        <p14:creationId xmlns:p14="http://schemas.microsoft.com/office/powerpoint/2010/main" val="92877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328773" y="2002962"/>
            <a:ext cx="11394040" cy="3773718"/>
          </a:xfrm>
        </p:spPr>
        <p:txBody>
          <a:bodyPr/>
          <a:lstStyle/>
          <a:p>
            <a:pPr marL="0" lvl="1" indent="0" algn="ctr" eaLnBrk="1" hangingPunct="1">
              <a:buNone/>
              <a:defRPr/>
            </a:pPr>
            <a:r>
              <a:rPr lang="en-US" b="1" dirty="0">
                <a:latin typeface="Times New Roman" pitchFamily="18" charset="0"/>
                <a:cs typeface="Times New Roman" pitchFamily="18" charset="0"/>
              </a:rPr>
              <a:t>We have received the following nominations for the position of:</a:t>
            </a:r>
          </a:p>
          <a:p>
            <a:pPr marL="0" lvl="1" indent="0" algn="ctr" eaLnBrk="1" hangingPunct="1">
              <a:buNone/>
              <a:defRPr/>
            </a:pPr>
            <a:r>
              <a:rPr lang="en-US" b="1" dirty="0">
                <a:latin typeface="Times New Roman" pitchFamily="18" charset="0"/>
                <a:cs typeface="Times New Roman" pitchFamily="18" charset="0"/>
              </a:rPr>
              <a:t> </a:t>
            </a:r>
            <a:r>
              <a:rPr lang="en-US" sz="2800" b="1" dirty="0">
                <a:latin typeface="Times New Roman" pitchFamily="18" charset="0"/>
                <a:cs typeface="Times New Roman" pitchFamily="18" charset="0"/>
              </a:rPr>
              <a:t>Director at Large </a:t>
            </a:r>
          </a:p>
          <a:p>
            <a:pPr marL="0" lvl="1" indent="0" algn="ctr" eaLnBrk="1" hangingPunct="1">
              <a:buNone/>
              <a:defRPr/>
            </a:pPr>
            <a:r>
              <a:rPr lang="en-US" sz="2800" b="1" dirty="0">
                <a:solidFill>
                  <a:srgbClr val="FF0000"/>
                </a:solidFill>
                <a:latin typeface="Times New Roman" pitchFamily="18" charset="0"/>
                <a:cs typeface="Times New Roman" pitchFamily="18" charset="0"/>
              </a:rPr>
              <a:t>Alexis Aceves</a:t>
            </a:r>
          </a:p>
          <a:p>
            <a:pPr marL="0" lvl="1" indent="0" algn="ctr" eaLnBrk="1" hangingPunct="1">
              <a:buNone/>
              <a:defRPr/>
            </a:pPr>
            <a:r>
              <a:rPr lang="en-US" sz="2800" b="1" dirty="0">
                <a:solidFill>
                  <a:srgbClr val="FF0000"/>
                </a:solidFill>
                <a:latin typeface="Times New Roman" pitchFamily="18" charset="0"/>
                <a:cs typeface="Times New Roman" pitchFamily="18" charset="0"/>
              </a:rPr>
              <a:t>AECOM Hunt</a:t>
            </a:r>
          </a:p>
          <a:p>
            <a:pPr lvl="1" indent="-6350" algn="ctr" eaLnBrk="1" hangingPunct="1">
              <a:spcBef>
                <a:spcPts val="0"/>
              </a:spcBef>
              <a:buNone/>
              <a:defRPr/>
            </a:pPr>
            <a:endParaRPr lang="en-US" sz="2200" dirty="0">
              <a:latin typeface="Times New Roman" pitchFamily="18" charset="0"/>
              <a:cs typeface="Times New Roman" pitchFamily="18" charset="0"/>
            </a:endParaRPr>
          </a:p>
          <a:p>
            <a:pPr marL="0" indent="0" algn="ctr" eaLnBrk="1" hangingPunct="1">
              <a:buNone/>
              <a:defRPr/>
            </a:pPr>
            <a:r>
              <a:rPr lang="en-US" sz="3600" b="1" dirty="0">
                <a:latin typeface="Times New Roman" pitchFamily="18" charset="0"/>
                <a:cs typeface="Times New Roman" pitchFamily="18" charset="0"/>
              </a:rPr>
              <a:t>Are there any nominations from the floor? </a:t>
            </a:r>
          </a:p>
          <a:p>
            <a:pPr marL="457200" lvl="1" indent="0" eaLnBrk="1" hangingPunct="1">
              <a:spcBef>
                <a:spcPts val="0"/>
              </a:spcBef>
              <a:buNone/>
              <a:defRPr/>
            </a:pPr>
            <a:endParaRPr lang="en-US" sz="2000" b="1" dirty="0">
              <a:latin typeface="Times New Roman" pitchFamily="18" charset="0"/>
              <a:cs typeface="Times New Roman" pitchFamily="18" charset="0"/>
            </a:endParaRPr>
          </a:p>
          <a:p>
            <a:pPr eaLnBrk="1" hangingPunct="1">
              <a:spcBef>
                <a:spcPts val="0"/>
              </a:spcBef>
              <a:defRPr/>
            </a:pPr>
            <a:endParaRPr lang="en-US" sz="2600" dirty="0">
              <a:solidFill>
                <a:srgbClr val="FF0000"/>
              </a:solidFill>
              <a:latin typeface="Times New Roman" pitchFamily="18" charset="0"/>
              <a:cs typeface="Times New Roman" pitchFamily="18" charset="0"/>
            </a:endParaRPr>
          </a:p>
          <a:p>
            <a:pPr lvl="1" eaLnBrk="1" hangingPunct="1">
              <a:spcBef>
                <a:spcPts val="0"/>
              </a:spcBef>
              <a:defRPr/>
            </a:pPr>
            <a:endParaRPr lang="en-US" sz="2200" dirty="0">
              <a:solidFill>
                <a:srgbClr val="FF0000"/>
              </a:solidFill>
              <a:latin typeface="Times New Roman" pitchFamily="18" charset="0"/>
              <a:cs typeface="Times New Roman" pitchFamily="18" charset="0"/>
            </a:endParaRPr>
          </a:p>
          <a:p>
            <a:pPr lvl="1" eaLnBrk="1" hangingPunct="1">
              <a:defRPr/>
            </a:pPr>
            <a:endParaRPr lang="en-US" dirty="0"/>
          </a:p>
        </p:txBody>
      </p:sp>
      <p:sp>
        <p:nvSpPr>
          <p:cNvPr id="7" name="Rectangle 2"/>
          <p:cNvSpPr>
            <a:spLocks noGrp="1" noChangeArrowheads="1"/>
          </p:cNvSpPr>
          <p:nvPr>
            <p:ph type="title"/>
          </p:nvPr>
        </p:nvSpPr>
        <p:spPr>
          <a:xfrm>
            <a:off x="1499913" y="78625"/>
            <a:ext cx="8189917" cy="1272654"/>
          </a:xfrm>
        </p:spPr>
        <p:txBody>
          <a:bodyPr/>
          <a:lstStyle/>
          <a:p>
            <a:pPr eaLnBrk="1" hangingPunct="1"/>
            <a:r>
              <a:rPr lang="en-US" b="1" dirty="0">
                <a:solidFill>
                  <a:schemeClr val="tx2"/>
                </a:solidFill>
                <a:latin typeface="Times New Roman" pitchFamily="18" charset="0"/>
                <a:cs typeface="Times New Roman" pitchFamily="18" charset="0"/>
              </a:rPr>
              <a:t>Region IX Board Of Directors</a:t>
            </a:r>
            <a:br>
              <a:rPr lang="en-US" b="1" dirty="0">
                <a:solidFill>
                  <a:schemeClr val="tx2"/>
                </a:solidFill>
                <a:latin typeface="Times New Roman" pitchFamily="18" charset="0"/>
                <a:cs typeface="Times New Roman" pitchFamily="18" charset="0"/>
              </a:rPr>
            </a:br>
            <a:r>
              <a:rPr lang="en-US" b="1" dirty="0">
                <a:solidFill>
                  <a:schemeClr val="tx2"/>
                </a:solidFill>
                <a:latin typeface="Times New Roman" pitchFamily="18" charset="0"/>
                <a:cs typeface="Times New Roman" pitchFamily="18" charset="0"/>
              </a:rPr>
              <a:t>Director at Large</a:t>
            </a:r>
            <a:br>
              <a:rPr lang="en-US" b="1" dirty="0">
                <a:latin typeface="Times New Roman" pitchFamily="18" charset="0"/>
                <a:cs typeface="Times New Roman" pitchFamily="18" charset="0"/>
              </a:rPr>
            </a:br>
            <a:endParaRPr lang="en-US" b="1" dirty="0">
              <a:solidFill>
                <a:schemeClr val="tx2"/>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925EAB07-48C6-4BA7-9263-6CB2298A4048}"/>
              </a:ext>
            </a:extLst>
          </p:cNvPr>
          <p:cNvPicPr>
            <a:picLocks noChangeAspect="1"/>
          </p:cNvPicPr>
          <p:nvPr/>
        </p:nvPicPr>
        <p:blipFill>
          <a:blip r:embed="rId3"/>
          <a:stretch>
            <a:fillRect/>
          </a:stretch>
        </p:blipFill>
        <p:spPr>
          <a:xfrm>
            <a:off x="250379" y="5654904"/>
            <a:ext cx="2459685" cy="914400"/>
          </a:xfrm>
          <a:prstGeom prst="rect">
            <a:avLst/>
          </a:prstGeom>
        </p:spPr>
      </p:pic>
    </p:spTree>
    <p:extLst>
      <p:ext uri="{BB962C8B-B14F-4D97-AF65-F5344CB8AC3E}">
        <p14:creationId xmlns:p14="http://schemas.microsoft.com/office/powerpoint/2010/main" val="420220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328773" y="2002962"/>
            <a:ext cx="11394040" cy="3773718"/>
          </a:xfrm>
        </p:spPr>
        <p:txBody>
          <a:bodyPr/>
          <a:lstStyle/>
          <a:p>
            <a:pPr marL="0" lvl="1" indent="0" algn="ctr" eaLnBrk="1" hangingPunct="1">
              <a:buNone/>
              <a:defRPr/>
            </a:pPr>
            <a:r>
              <a:rPr lang="en-US" b="1" dirty="0">
                <a:latin typeface="Times New Roman" pitchFamily="18" charset="0"/>
                <a:cs typeface="Times New Roman" pitchFamily="18" charset="0"/>
              </a:rPr>
              <a:t>We have received the following nominations for the position of:</a:t>
            </a:r>
          </a:p>
          <a:p>
            <a:pPr marL="0" lvl="1" indent="0" algn="ctr" eaLnBrk="1" hangingPunct="1">
              <a:buNone/>
              <a:defRPr/>
            </a:pPr>
            <a:r>
              <a:rPr lang="en-US" b="1" dirty="0">
                <a:latin typeface="Times New Roman" pitchFamily="18" charset="0"/>
                <a:cs typeface="Times New Roman" pitchFamily="18" charset="0"/>
              </a:rPr>
              <a:t> </a:t>
            </a:r>
            <a:r>
              <a:rPr lang="en-US" sz="2800" b="1" dirty="0">
                <a:latin typeface="Times New Roman" pitchFamily="18" charset="0"/>
                <a:cs typeface="Times New Roman" pitchFamily="18" charset="0"/>
              </a:rPr>
              <a:t>Director at Large </a:t>
            </a:r>
            <a:endParaRPr lang="en-US" b="1" dirty="0">
              <a:latin typeface="Times New Roman" pitchFamily="18" charset="0"/>
              <a:cs typeface="Times New Roman" pitchFamily="18" charset="0"/>
            </a:endParaRPr>
          </a:p>
          <a:p>
            <a:pPr marL="0" lvl="1" indent="0" algn="ctr" eaLnBrk="1" hangingPunct="1">
              <a:buNone/>
              <a:defRPr/>
            </a:pPr>
            <a:r>
              <a:rPr lang="en-US" sz="2800" b="1" dirty="0">
                <a:solidFill>
                  <a:srgbClr val="FF0000"/>
                </a:solidFill>
                <a:latin typeface="Times New Roman" pitchFamily="18" charset="0"/>
                <a:cs typeface="Times New Roman" pitchFamily="18" charset="0"/>
              </a:rPr>
              <a:t>Randall Blank</a:t>
            </a:r>
            <a:endParaRPr lang="en-US" dirty="0">
              <a:solidFill>
                <a:srgbClr val="FF0000"/>
              </a:solidFill>
              <a:latin typeface="Times New Roman" pitchFamily="18" charset="0"/>
              <a:cs typeface="Times New Roman" pitchFamily="18" charset="0"/>
            </a:endParaRPr>
          </a:p>
          <a:p>
            <a:pPr marL="0" lvl="1" indent="0" algn="ctr" eaLnBrk="1" hangingPunct="1">
              <a:buNone/>
              <a:defRPr/>
            </a:pPr>
            <a:r>
              <a:rPr lang="en-US" sz="2800" b="1" dirty="0">
                <a:solidFill>
                  <a:srgbClr val="FF0000"/>
                </a:solidFill>
                <a:latin typeface="Times New Roman" pitchFamily="18" charset="0"/>
                <a:cs typeface="Times New Roman" pitchFamily="18" charset="0"/>
              </a:rPr>
              <a:t>Ethos Energy</a:t>
            </a:r>
          </a:p>
          <a:p>
            <a:pPr marL="0" lvl="1" indent="0" algn="ctr" eaLnBrk="1" hangingPunct="1">
              <a:buNone/>
              <a:defRPr/>
            </a:pPr>
            <a:endParaRPr lang="en-US" sz="2800" b="1" dirty="0">
              <a:latin typeface="Times New Roman" pitchFamily="18" charset="0"/>
              <a:cs typeface="Times New Roman" pitchFamily="18" charset="0"/>
            </a:endParaRPr>
          </a:p>
          <a:p>
            <a:pPr marL="0" indent="0" algn="ctr" eaLnBrk="1" hangingPunct="1">
              <a:buNone/>
              <a:defRPr/>
            </a:pPr>
            <a:r>
              <a:rPr lang="en-US" sz="3600" b="1" dirty="0">
                <a:latin typeface="Times New Roman" pitchFamily="18" charset="0"/>
                <a:cs typeface="Times New Roman" pitchFamily="18" charset="0"/>
              </a:rPr>
              <a:t>Are there any nominations from the floor? </a:t>
            </a:r>
          </a:p>
          <a:p>
            <a:pPr marL="457200" lvl="1" indent="0" eaLnBrk="1" hangingPunct="1">
              <a:spcBef>
                <a:spcPts val="0"/>
              </a:spcBef>
              <a:buNone/>
              <a:defRPr/>
            </a:pPr>
            <a:endParaRPr lang="en-US" sz="2000" b="1" dirty="0">
              <a:latin typeface="Times New Roman" pitchFamily="18" charset="0"/>
              <a:cs typeface="Times New Roman" pitchFamily="18" charset="0"/>
            </a:endParaRPr>
          </a:p>
          <a:p>
            <a:pPr eaLnBrk="1" hangingPunct="1">
              <a:spcBef>
                <a:spcPts val="0"/>
              </a:spcBef>
              <a:defRPr/>
            </a:pPr>
            <a:endParaRPr lang="en-US" sz="2600" dirty="0">
              <a:solidFill>
                <a:srgbClr val="FF0000"/>
              </a:solidFill>
              <a:latin typeface="Times New Roman" pitchFamily="18" charset="0"/>
              <a:cs typeface="Times New Roman" pitchFamily="18" charset="0"/>
            </a:endParaRPr>
          </a:p>
          <a:p>
            <a:pPr lvl="1" eaLnBrk="1" hangingPunct="1">
              <a:spcBef>
                <a:spcPts val="0"/>
              </a:spcBef>
              <a:defRPr/>
            </a:pPr>
            <a:endParaRPr lang="en-US" sz="2200" dirty="0">
              <a:solidFill>
                <a:srgbClr val="FF0000"/>
              </a:solidFill>
              <a:latin typeface="Times New Roman" pitchFamily="18" charset="0"/>
              <a:cs typeface="Times New Roman" pitchFamily="18" charset="0"/>
            </a:endParaRPr>
          </a:p>
          <a:p>
            <a:pPr lvl="1" eaLnBrk="1" hangingPunct="1">
              <a:defRPr/>
            </a:pPr>
            <a:endParaRPr lang="en-US" dirty="0"/>
          </a:p>
        </p:txBody>
      </p:sp>
      <p:sp>
        <p:nvSpPr>
          <p:cNvPr id="7" name="Rectangle 2"/>
          <p:cNvSpPr>
            <a:spLocks noGrp="1" noChangeArrowheads="1"/>
          </p:cNvSpPr>
          <p:nvPr>
            <p:ph type="title"/>
          </p:nvPr>
        </p:nvSpPr>
        <p:spPr>
          <a:xfrm>
            <a:off x="1499913" y="78625"/>
            <a:ext cx="8189917" cy="1272654"/>
          </a:xfrm>
        </p:spPr>
        <p:txBody>
          <a:bodyPr/>
          <a:lstStyle/>
          <a:p>
            <a:pPr eaLnBrk="1" hangingPunct="1"/>
            <a:r>
              <a:rPr lang="en-US" b="1" dirty="0">
                <a:solidFill>
                  <a:schemeClr val="tx2"/>
                </a:solidFill>
                <a:latin typeface="Times New Roman" pitchFamily="18" charset="0"/>
                <a:cs typeface="Times New Roman" pitchFamily="18" charset="0"/>
              </a:rPr>
              <a:t>Region IX Board Of Directors</a:t>
            </a:r>
            <a:br>
              <a:rPr lang="en-US" b="1" dirty="0">
                <a:solidFill>
                  <a:schemeClr val="tx2"/>
                </a:solidFill>
                <a:latin typeface="Times New Roman" pitchFamily="18" charset="0"/>
                <a:cs typeface="Times New Roman" pitchFamily="18" charset="0"/>
              </a:rPr>
            </a:br>
            <a:r>
              <a:rPr lang="en-US" b="1" dirty="0">
                <a:solidFill>
                  <a:schemeClr val="tx2"/>
                </a:solidFill>
                <a:latin typeface="Times New Roman" pitchFamily="18" charset="0"/>
                <a:cs typeface="Times New Roman" pitchFamily="18" charset="0"/>
              </a:rPr>
              <a:t>Director at Large</a:t>
            </a:r>
            <a:br>
              <a:rPr lang="en-US" b="1" dirty="0">
                <a:latin typeface="Times New Roman" pitchFamily="18" charset="0"/>
                <a:cs typeface="Times New Roman" pitchFamily="18" charset="0"/>
              </a:rPr>
            </a:br>
            <a:endParaRPr lang="en-US" b="1" dirty="0">
              <a:solidFill>
                <a:schemeClr val="tx2"/>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925EAB07-48C6-4BA7-9263-6CB2298A4048}"/>
              </a:ext>
            </a:extLst>
          </p:cNvPr>
          <p:cNvPicPr>
            <a:picLocks noChangeAspect="1"/>
          </p:cNvPicPr>
          <p:nvPr/>
        </p:nvPicPr>
        <p:blipFill>
          <a:blip r:embed="rId3"/>
          <a:stretch>
            <a:fillRect/>
          </a:stretch>
        </p:blipFill>
        <p:spPr>
          <a:xfrm>
            <a:off x="250379" y="5654904"/>
            <a:ext cx="2459685" cy="914400"/>
          </a:xfrm>
          <a:prstGeom prst="rect">
            <a:avLst/>
          </a:prstGeom>
        </p:spPr>
      </p:pic>
    </p:spTree>
    <p:extLst>
      <p:ext uri="{BB962C8B-B14F-4D97-AF65-F5344CB8AC3E}">
        <p14:creationId xmlns:p14="http://schemas.microsoft.com/office/powerpoint/2010/main" val="123245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328773" y="2002962"/>
            <a:ext cx="11394040" cy="3773718"/>
          </a:xfrm>
        </p:spPr>
        <p:txBody>
          <a:bodyPr/>
          <a:lstStyle/>
          <a:p>
            <a:pPr marL="0" lvl="1" indent="0" algn="ctr" eaLnBrk="1" hangingPunct="1">
              <a:buNone/>
              <a:defRPr/>
            </a:pPr>
            <a:r>
              <a:rPr lang="en-US" b="1" dirty="0">
                <a:latin typeface="Times New Roman" pitchFamily="18" charset="0"/>
                <a:cs typeface="Times New Roman" pitchFamily="18" charset="0"/>
              </a:rPr>
              <a:t>We have received the following nominations for the position of:</a:t>
            </a:r>
          </a:p>
          <a:p>
            <a:pPr marL="0" lvl="1" indent="0" algn="ctr" eaLnBrk="1" hangingPunct="1">
              <a:buNone/>
              <a:defRPr/>
            </a:pPr>
            <a:r>
              <a:rPr lang="en-US" b="1" dirty="0">
                <a:latin typeface="Times New Roman" pitchFamily="18" charset="0"/>
                <a:cs typeface="Times New Roman" pitchFamily="18" charset="0"/>
              </a:rPr>
              <a:t> </a:t>
            </a:r>
            <a:r>
              <a:rPr lang="en-US" sz="2800" b="1" dirty="0">
                <a:latin typeface="Times New Roman" pitchFamily="18" charset="0"/>
                <a:cs typeface="Times New Roman" pitchFamily="18" charset="0"/>
              </a:rPr>
              <a:t>Director at Large </a:t>
            </a:r>
            <a:endParaRPr lang="en-US" b="1" dirty="0">
              <a:latin typeface="Times New Roman" pitchFamily="18" charset="0"/>
              <a:cs typeface="Times New Roman" pitchFamily="18" charset="0"/>
            </a:endParaRPr>
          </a:p>
          <a:p>
            <a:pPr marL="0" lvl="1" indent="0" algn="ctr" eaLnBrk="1" hangingPunct="1">
              <a:buNone/>
              <a:defRPr/>
            </a:pPr>
            <a:r>
              <a:rPr lang="en-US" sz="2800" b="1" dirty="0">
                <a:solidFill>
                  <a:srgbClr val="FF0000"/>
                </a:solidFill>
                <a:latin typeface="Times New Roman" pitchFamily="18" charset="0"/>
                <a:cs typeface="Times New Roman" pitchFamily="18" charset="0"/>
              </a:rPr>
              <a:t>-Leticia Holbert</a:t>
            </a:r>
          </a:p>
          <a:p>
            <a:pPr marL="0" lvl="1" indent="0" algn="ctr" eaLnBrk="1" hangingPunct="1">
              <a:buNone/>
              <a:defRPr/>
            </a:pPr>
            <a:r>
              <a:rPr lang="en-US" sz="2800" b="1" dirty="0">
                <a:solidFill>
                  <a:srgbClr val="FF0000"/>
                </a:solidFill>
                <a:latin typeface="Times New Roman" pitchFamily="18" charset="0"/>
                <a:cs typeface="Times New Roman" pitchFamily="18" charset="0"/>
              </a:rPr>
              <a:t>NuStar Energy</a:t>
            </a:r>
          </a:p>
          <a:p>
            <a:pPr marL="0" indent="0" algn="ctr" eaLnBrk="1" hangingPunct="1">
              <a:buNone/>
              <a:defRPr/>
            </a:pPr>
            <a:r>
              <a:rPr lang="en-US" sz="3600" b="1" dirty="0">
                <a:latin typeface="Times New Roman" pitchFamily="18" charset="0"/>
                <a:cs typeface="Times New Roman" pitchFamily="18" charset="0"/>
              </a:rPr>
              <a:t>Are there any nominations from the floor? </a:t>
            </a:r>
          </a:p>
          <a:p>
            <a:pPr marL="457200" lvl="1" indent="0" eaLnBrk="1" hangingPunct="1">
              <a:spcBef>
                <a:spcPts val="0"/>
              </a:spcBef>
              <a:buNone/>
              <a:defRPr/>
            </a:pPr>
            <a:endParaRPr lang="en-US" sz="2000" b="1" dirty="0">
              <a:latin typeface="Times New Roman" pitchFamily="18" charset="0"/>
              <a:cs typeface="Times New Roman" pitchFamily="18" charset="0"/>
            </a:endParaRPr>
          </a:p>
          <a:p>
            <a:pPr eaLnBrk="1" hangingPunct="1">
              <a:spcBef>
                <a:spcPts val="0"/>
              </a:spcBef>
              <a:defRPr/>
            </a:pPr>
            <a:endParaRPr lang="en-US" sz="2600" dirty="0">
              <a:solidFill>
                <a:srgbClr val="FF0000"/>
              </a:solidFill>
              <a:latin typeface="Times New Roman" pitchFamily="18" charset="0"/>
              <a:cs typeface="Times New Roman" pitchFamily="18" charset="0"/>
            </a:endParaRPr>
          </a:p>
          <a:p>
            <a:pPr lvl="1" eaLnBrk="1" hangingPunct="1">
              <a:spcBef>
                <a:spcPts val="0"/>
              </a:spcBef>
              <a:defRPr/>
            </a:pPr>
            <a:endParaRPr lang="en-US" sz="2200" dirty="0">
              <a:solidFill>
                <a:srgbClr val="FF0000"/>
              </a:solidFill>
              <a:latin typeface="Times New Roman" pitchFamily="18" charset="0"/>
              <a:cs typeface="Times New Roman" pitchFamily="18" charset="0"/>
            </a:endParaRPr>
          </a:p>
          <a:p>
            <a:pPr lvl="1" eaLnBrk="1" hangingPunct="1">
              <a:defRPr/>
            </a:pPr>
            <a:endParaRPr lang="en-US" dirty="0"/>
          </a:p>
        </p:txBody>
      </p:sp>
      <p:sp>
        <p:nvSpPr>
          <p:cNvPr id="7" name="Rectangle 2"/>
          <p:cNvSpPr>
            <a:spLocks noGrp="1" noChangeArrowheads="1"/>
          </p:cNvSpPr>
          <p:nvPr>
            <p:ph type="title"/>
          </p:nvPr>
        </p:nvSpPr>
        <p:spPr>
          <a:xfrm>
            <a:off x="1499913" y="78625"/>
            <a:ext cx="8189917" cy="1272654"/>
          </a:xfrm>
        </p:spPr>
        <p:txBody>
          <a:bodyPr/>
          <a:lstStyle/>
          <a:p>
            <a:pPr eaLnBrk="1" hangingPunct="1"/>
            <a:r>
              <a:rPr lang="en-US" b="1" dirty="0">
                <a:solidFill>
                  <a:schemeClr val="tx2"/>
                </a:solidFill>
                <a:latin typeface="Times New Roman" pitchFamily="18" charset="0"/>
                <a:cs typeface="Times New Roman" pitchFamily="18" charset="0"/>
              </a:rPr>
              <a:t>Region IX Board Of Directors</a:t>
            </a:r>
            <a:br>
              <a:rPr lang="en-US" b="1" dirty="0">
                <a:solidFill>
                  <a:schemeClr val="tx2"/>
                </a:solidFill>
                <a:latin typeface="Times New Roman" pitchFamily="18" charset="0"/>
                <a:cs typeface="Times New Roman" pitchFamily="18" charset="0"/>
              </a:rPr>
            </a:br>
            <a:r>
              <a:rPr lang="en-US" b="1" dirty="0">
                <a:solidFill>
                  <a:schemeClr val="tx2"/>
                </a:solidFill>
                <a:latin typeface="Times New Roman" pitchFamily="18" charset="0"/>
                <a:cs typeface="Times New Roman" pitchFamily="18" charset="0"/>
              </a:rPr>
              <a:t>Director at Large</a:t>
            </a:r>
            <a:br>
              <a:rPr lang="en-US" b="1" dirty="0">
                <a:latin typeface="Times New Roman" pitchFamily="18" charset="0"/>
                <a:cs typeface="Times New Roman" pitchFamily="18" charset="0"/>
              </a:rPr>
            </a:br>
            <a:endParaRPr lang="en-US" b="1" dirty="0">
              <a:solidFill>
                <a:schemeClr val="tx2"/>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925EAB07-48C6-4BA7-9263-6CB2298A4048}"/>
              </a:ext>
            </a:extLst>
          </p:cNvPr>
          <p:cNvPicPr>
            <a:picLocks noChangeAspect="1"/>
          </p:cNvPicPr>
          <p:nvPr/>
        </p:nvPicPr>
        <p:blipFill>
          <a:blip r:embed="rId3"/>
          <a:stretch>
            <a:fillRect/>
          </a:stretch>
        </p:blipFill>
        <p:spPr>
          <a:xfrm>
            <a:off x="250379" y="5654904"/>
            <a:ext cx="2459685" cy="914400"/>
          </a:xfrm>
          <a:prstGeom prst="rect">
            <a:avLst/>
          </a:prstGeom>
        </p:spPr>
      </p:pic>
    </p:spTree>
    <p:extLst>
      <p:ext uri="{BB962C8B-B14F-4D97-AF65-F5344CB8AC3E}">
        <p14:creationId xmlns:p14="http://schemas.microsoft.com/office/powerpoint/2010/main" val="339054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205302" y="1492687"/>
            <a:ext cx="4313548" cy="4876800"/>
          </a:xfrm>
        </p:spPr>
        <p:txBody>
          <a:bodyPr/>
          <a:lstStyle/>
          <a:p>
            <a:pPr eaLnBrk="1" hangingPunct="1">
              <a:defRPr/>
            </a:pPr>
            <a:r>
              <a:rPr lang="en-US" sz="2200" b="1" dirty="0">
                <a:latin typeface="Times New Roman" pitchFamily="18" charset="0"/>
                <a:cs typeface="Times New Roman" pitchFamily="18" charset="0"/>
              </a:rPr>
              <a:t>Chairperson</a:t>
            </a:r>
          </a:p>
          <a:p>
            <a:pPr lvl="1" eaLnBrk="1" hangingPunct="1">
              <a:spcBef>
                <a:spcPts val="0"/>
              </a:spcBef>
              <a:defRPr/>
            </a:pPr>
            <a:r>
              <a:rPr lang="en-US" sz="2200" dirty="0">
                <a:latin typeface="Times New Roman" pitchFamily="18" charset="0"/>
                <a:cs typeface="Times New Roman" pitchFamily="18" charset="0"/>
              </a:rPr>
              <a:t>Paul Modjesky</a:t>
            </a:r>
          </a:p>
          <a:p>
            <a:pPr lvl="1" indent="-6350" eaLnBrk="1" hangingPunct="1">
              <a:spcBef>
                <a:spcPts val="0"/>
              </a:spcBef>
              <a:buNone/>
              <a:defRPr/>
            </a:pPr>
            <a:r>
              <a:rPr lang="en-US" sz="2200" dirty="0">
                <a:latin typeface="Times New Roman" pitchFamily="18" charset="0"/>
                <a:cs typeface="Times New Roman" pitchFamily="18" charset="0"/>
              </a:rPr>
              <a:t>Valero Refining Company</a:t>
            </a:r>
            <a:endParaRPr lang="en-US" sz="2200" b="1" dirty="0">
              <a:latin typeface="Times New Roman" pitchFamily="18" charset="0"/>
              <a:cs typeface="Times New Roman" pitchFamily="18" charset="0"/>
            </a:endParaRPr>
          </a:p>
          <a:p>
            <a:pPr marL="342900" lvl="1" indent="-342900" eaLnBrk="1" hangingPunct="1">
              <a:buFontTx/>
              <a:buChar char="•"/>
              <a:defRPr/>
            </a:pPr>
            <a:r>
              <a:rPr lang="en-US" sz="2200" b="1" dirty="0">
                <a:latin typeface="Times New Roman" pitchFamily="18" charset="0"/>
                <a:cs typeface="Times New Roman" pitchFamily="18" charset="0"/>
              </a:rPr>
              <a:t>Vice Chairperson</a:t>
            </a:r>
          </a:p>
          <a:p>
            <a:pPr lvl="1" eaLnBrk="1" hangingPunct="1">
              <a:spcBef>
                <a:spcPts val="0"/>
              </a:spcBef>
              <a:defRPr/>
            </a:pPr>
            <a:r>
              <a:rPr lang="en-US" sz="2200" dirty="0">
                <a:latin typeface="Times New Roman" pitchFamily="18" charset="0"/>
                <a:cs typeface="Times New Roman" pitchFamily="18" charset="0"/>
              </a:rPr>
              <a:t>Carlos Cardoso</a:t>
            </a:r>
          </a:p>
          <a:p>
            <a:pPr lvl="1" indent="-6350" eaLnBrk="1" hangingPunct="1">
              <a:spcBef>
                <a:spcPts val="0"/>
              </a:spcBef>
              <a:buNone/>
              <a:defRPr/>
            </a:pPr>
            <a:r>
              <a:rPr lang="en-US" sz="2200" dirty="0">
                <a:latin typeface="Times New Roman" pitchFamily="18" charset="0"/>
                <a:cs typeface="Times New Roman" pitchFamily="18" charset="0"/>
              </a:rPr>
              <a:t>Sherwin Williams</a:t>
            </a:r>
            <a:endParaRPr lang="en-US" sz="2200" b="1" dirty="0">
              <a:latin typeface="Times New Roman" pitchFamily="18" charset="0"/>
              <a:cs typeface="Times New Roman" pitchFamily="18" charset="0"/>
            </a:endParaRPr>
          </a:p>
          <a:p>
            <a:pPr eaLnBrk="1" hangingPunct="1">
              <a:defRPr/>
            </a:pPr>
            <a:r>
              <a:rPr lang="en-US" sz="2200" b="1" dirty="0">
                <a:latin typeface="Times New Roman" pitchFamily="18" charset="0"/>
                <a:cs typeface="Times New Roman" pitchFamily="18" charset="0"/>
              </a:rPr>
              <a:t>Treasurer</a:t>
            </a:r>
          </a:p>
          <a:p>
            <a:pPr lvl="1" eaLnBrk="1" hangingPunct="1">
              <a:spcBef>
                <a:spcPts val="0"/>
              </a:spcBef>
              <a:defRPr/>
            </a:pPr>
            <a:r>
              <a:rPr lang="en-US" sz="2200" dirty="0">
                <a:latin typeface="Times New Roman" pitchFamily="18" charset="0"/>
                <a:cs typeface="Times New Roman" pitchFamily="18" charset="0"/>
              </a:rPr>
              <a:t>Leticia Holbert</a:t>
            </a:r>
          </a:p>
          <a:p>
            <a:pPr lvl="1" indent="-6350" eaLnBrk="1" hangingPunct="1">
              <a:spcBef>
                <a:spcPts val="0"/>
              </a:spcBef>
              <a:buNone/>
              <a:defRPr/>
            </a:pPr>
            <a:r>
              <a:rPr lang="en-US" sz="2200" dirty="0">
                <a:latin typeface="Times New Roman" pitchFamily="18" charset="0"/>
                <a:cs typeface="Times New Roman" pitchFamily="18" charset="0"/>
              </a:rPr>
              <a:t>NuStar Energy Corp.</a:t>
            </a:r>
          </a:p>
          <a:p>
            <a:pPr eaLnBrk="1" hangingPunct="1">
              <a:defRPr/>
            </a:pPr>
            <a:r>
              <a:rPr lang="en-US" sz="2200" b="1" dirty="0">
                <a:latin typeface="Times New Roman" pitchFamily="18" charset="0"/>
                <a:cs typeface="Times New Roman" pitchFamily="18" charset="0"/>
              </a:rPr>
              <a:t>Secretary</a:t>
            </a:r>
          </a:p>
          <a:p>
            <a:pPr lvl="1" eaLnBrk="1" hangingPunct="1">
              <a:spcBef>
                <a:spcPts val="0"/>
              </a:spcBef>
              <a:defRPr/>
            </a:pPr>
            <a:r>
              <a:rPr lang="en-US" sz="2200" dirty="0">
                <a:latin typeface="Times New Roman" pitchFamily="18" charset="0"/>
                <a:cs typeface="Times New Roman" pitchFamily="18" charset="0"/>
              </a:rPr>
              <a:t>Don Bracken</a:t>
            </a:r>
          </a:p>
          <a:p>
            <a:pPr marL="457200" lvl="1" indent="0" eaLnBrk="1" hangingPunct="1">
              <a:spcBef>
                <a:spcPts val="0"/>
              </a:spcBef>
              <a:buNone/>
              <a:defRPr/>
            </a:pPr>
            <a:r>
              <a:rPr lang="en-US" sz="2200" dirty="0">
                <a:solidFill>
                  <a:prstClr val="black"/>
                </a:solidFill>
                <a:latin typeface="Times New Roman" pitchFamily="18" charset="0"/>
                <a:cs typeface="Times New Roman" pitchFamily="18" charset="0"/>
              </a:rPr>
              <a:t>    Raytheon Technologies</a:t>
            </a:r>
            <a:endParaRPr lang="en-US" dirty="0"/>
          </a:p>
        </p:txBody>
      </p:sp>
      <p:sp>
        <p:nvSpPr>
          <p:cNvPr id="8196" name="Rectangle 4"/>
          <p:cNvSpPr>
            <a:spLocks noGrp="1" noChangeArrowheads="1"/>
          </p:cNvSpPr>
          <p:nvPr>
            <p:ph sz="half" idx="2"/>
          </p:nvPr>
        </p:nvSpPr>
        <p:spPr>
          <a:xfrm>
            <a:off x="4286840" y="1533426"/>
            <a:ext cx="4181901" cy="4876800"/>
          </a:xfrm>
        </p:spPr>
        <p:txBody>
          <a:bodyPr/>
          <a:lstStyle/>
          <a:p>
            <a:pPr eaLnBrk="1" hangingPunct="1">
              <a:defRPr/>
            </a:pPr>
            <a:r>
              <a:rPr lang="en-US" sz="2200" b="1" dirty="0">
                <a:latin typeface="Times New Roman" pitchFamily="18" charset="0"/>
                <a:cs typeface="Times New Roman" pitchFamily="18" charset="0"/>
              </a:rPr>
              <a:t>Rep from site with a CBA</a:t>
            </a:r>
          </a:p>
          <a:p>
            <a:pPr lvl="1" eaLnBrk="1" hangingPunct="1">
              <a:spcBef>
                <a:spcPts val="0"/>
              </a:spcBef>
              <a:defRPr/>
            </a:pPr>
            <a:r>
              <a:rPr lang="en-US" sz="2200" dirty="0">
                <a:latin typeface="Times New Roman" pitchFamily="18" charset="0"/>
                <a:cs typeface="Times New Roman" pitchFamily="18" charset="0"/>
              </a:rPr>
              <a:t>Guillermo Damasco</a:t>
            </a:r>
          </a:p>
          <a:p>
            <a:pPr lvl="1" eaLnBrk="1" hangingPunct="1">
              <a:spcBef>
                <a:spcPts val="0"/>
              </a:spcBef>
              <a:buNone/>
              <a:defRPr/>
            </a:pPr>
            <a:r>
              <a:rPr lang="en-US" sz="2200" dirty="0">
                <a:latin typeface="Times New Roman" pitchFamily="18" charset="0"/>
                <a:cs typeface="Times New Roman" pitchFamily="18" charset="0"/>
              </a:rPr>
              <a:t>	Phillips 66</a:t>
            </a:r>
          </a:p>
          <a:p>
            <a:pPr eaLnBrk="1" hangingPunct="1">
              <a:defRPr/>
            </a:pPr>
            <a:r>
              <a:rPr lang="en-US" sz="2200" b="1" dirty="0">
                <a:latin typeface="Times New Roman" pitchFamily="18" charset="0"/>
                <a:cs typeface="Times New Roman" pitchFamily="18" charset="0"/>
              </a:rPr>
              <a:t>Rep from site w/o a CBA</a:t>
            </a:r>
          </a:p>
          <a:p>
            <a:pPr lvl="1" eaLnBrk="1" hangingPunct="1">
              <a:defRPr/>
            </a:pPr>
            <a:r>
              <a:rPr lang="en-US" sz="2200" dirty="0">
                <a:latin typeface="Times New Roman" pitchFamily="18" charset="0"/>
                <a:cs typeface="Times New Roman" pitchFamily="18" charset="0"/>
              </a:rPr>
              <a:t>Vacant</a:t>
            </a:r>
          </a:p>
        </p:txBody>
      </p:sp>
      <p:sp>
        <p:nvSpPr>
          <p:cNvPr id="7" name="Rectangle 2"/>
          <p:cNvSpPr>
            <a:spLocks noGrp="1" noChangeArrowheads="1"/>
          </p:cNvSpPr>
          <p:nvPr>
            <p:ph type="title"/>
          </p:nvPr>
        </p:nvSpPr>
        <p:spPr>
          <a:xfrm>
            <a:off x="2479350" y="37528"/>
            <a:ext cx="6594145" cy="1272654"/>
          </a:xfrm>
        </p:spPr>
        <p:txBody>
          <a:bodyPr/>
          <a:lstStyle/>
          <a:p>
            <a:pPr eaLnBrk="1" hangingPunct="1"/>
            <a:r>
              <a:rPr lang="en-US" b="1" dirty="0">
                <a:solidFill>
                  <a:schemeClr val="tx2"/>
                </a:solidFill>
                <a:latin typeface="Times New Roman" pitchFamily="18" charset="0"/>
                <a:cs typeface="Times New Roman" pitchFamily="18" charset="0"/>
              </a:rPr>
              <a:t>Current Region IX Board Of Directors</a:t>
            </a:r>
          </a:p>
        </p:txBody>
      </p:sp>
      <p:sp>
        <p:nvSpPr>
          <p:cNvPr id="5" name="Rectangle 4"/>
          <p:cNvSpPr txBox="1">
            <a:spLocks noChangeArrowheads="1"/>
          </p:cNvSpPr>
          <p:nvPr/>
        </p:nvSpPr>
        <p:spPr>
          <a:xfrm>
            <a:off x="8257096" y="1572705"/>
            <a:ext cx="3856348" cy="4876800"/>
          </a:xfrm>
          <a:prstGeom prst="rect">
            <a:avLst/>
          </a:prstGeom>
        </p:spPr>
        <p:txBody>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hangingPunct="1">
              <a:defRPr/>
            </a:pPr>
            <a:r>
              <a:rPr lang="en-US" sz="2200" b="1" dirty="0">
                <a:latin typeface="Times New Roman" pitchFamily="18" charset="0"/>
                <a:cs typeface="Times New Roman" pitchFamily="18" charset="0"/>
              </a:rPr>
              <a:t>Directors At Large </a:t>
            </a:r>
          </a:p>
          <a:p>
            <a:pPr lvl="1" eaLnBrk="1" hangingPunct="1">
              <a:spcBef>
                <a:spcPts val="0"/>
              </a:spcBef>
              <a:defRPr/>
            </a:pPr>
            <a:r>
              <a:rPr lang="en-US" sz="2200" dirty="0">
                <a:latin typeface="Times New Roman" pitchFamily="18" charset="0"/>
                <a:cs typeface="Times New Roman" pitchFamily="18" charset="0"/>
              </a:rPr>
              <a:t>Darrin Stafford</a:t>
            </a:r>
          </a:p>
          <a:p>
            <a:pPr lvl="2" eaLnBrk="1" hangingPunct="1">
              <a:spcBef>
                <a:spcPts val="0"/>
              </a:spcBef>
              <a:defRPr/>
            </a:pPr>
            <a:r>
              <a:rPr lang="en-US" sz="1800" dirty="0">
                <a:solidFill>
                  <a:prstClr val="black"/>
                </a:solidFill>
                <a:latin typeface="Times New Roman" pitchFamily="18" charset="0"/>
                <a:cs typeface="Times New Roman" pitchFamily="18" charset="0"/>
              </a:rPr>
              <a:t>Raytheon Technologies</a:t>
            </a:r>
          </a:p>
          <a:p>
            <a:pPr lvl="1" eaLnBrk="1" hangingPunct="1">
              <a:spcBef>
                <a:spcPts val="0"/>
              </a:spcBef>
              <a:defRPr/>
            </a:pPr>
            <a:r>
              <a:rPr lang="en-US" sz="2200" dirty="0">
                <a:latin typeface="Times New Roman" pitchFamily="18" charset="0"/>
                <a:cs typeface="Times New Roman" pitchFamily="18" charset="0"/>
              </a:rPr>
              <a:t>Derrick Jarvis</a:t>
            </a:r>
          </a:p>
          <a:p>
            <a:pPr lvl="2" eaLnBrk="1" hangingPunct="1">
              <a:spcBef>
                <a:spcPts val="0"/>
              </a:spcBef>
              <a:defRPr/>
            </a:pPr>
            <a:r>
              <a:rPr lang="en-US" sz="1800" dirty="0">
                <a:solidFill>
                  <a:prstClr val="black"/>
                </a:solidFill>
                <a:latin typeface="Times New Roman" pitchFamily="18" charset="0"/>
                <a:cs typeface="Times New Roman" pitchFamily="18" charset="0"/>
              </a:rPr>
              <a:t>E&amp;J Gallo Winery</a:t>
            </a:r>
          </a:p>
          <a:p>
            <a:pPr lvl="1" eaLnBrk="1" hangingPunct="1">
              <a:spcBef>
                <a:spcPts val="0"/>
              </a:spcBef>
              <a:defRPr/>
            </a:pPr>
            <a:r>
              <a:rPr lang="en-US" sz="2200" dirty="0">
                <a:latin typeface="Times New Roman" pitchFamily="18" charset="0"/>
                <a:cs typeface="Times New Roman" pitchFamily="18" charset="0"/>
              </a:rPr>
              <a:t>Vacant</a:t>
            </a:r>
          </a:p>
          <a:p>
            <a:pPr lvl="1" eaLnBrk="1" hangingPunct="1">
              <a:spcBef>
                <a:spcPts val="0"/>
              </a:spcBef>
              <a:defRPr/>
            </a:pPr>
            <a:r>
              <a:rPr lang="en-US" sz="2200" dirty="0">
                <a:latin typeface="Times New Roman" pitchFamily="18" charset="0"/>
                <a:cs typeface="Times New Roman" pitchFamily="18" charset="0"/>
              </a:rPr>
              <a:t>Vacant</a:t>
            </a:r>
            <a:endParaRPr lang="en-US" sz="2200" dirty="0">
              <a:solidFill>
                <a:prstClr val="black"/>
              </a:solidFill>
              <a:latin typeface="Times New Roman" pitchFamily="18" charset="0"/>
              <a:cs typeface="Times New Roman" pitchFamily="18" charset="0"/>
            </a:endParaRPr>
          </a:p>
          <a:p>
            <a:pPr marL="457200" lvl="1" indent="0" eaLnBrk="1" hangingPunct="1">
              <a:spcBef>
                <a:spcPts val="0"/>
              </a:spcBef>
              <a:buNone/>
              <a:defRPr/>
            </a:pPr>
            <a:endParaRPr lang="en-US" sz="2200" dirty="0">
              <a:latin typeface="Times New Roman" pitchFamily="18" charset="0"/>
              <a:cs typeface="Times New Roman" pitchFamily="18" charset="0"/>
            </a:endParaRPr>
          </a:p>
          <a:p>
            <a:pPr eaLnBrk="1" hangingPunct="1">
              <a:defRPr/>
            </a:pPr>
            <a:endParaRPr lang="en-US" sz="1100" b="1" dirty="0">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BEA58AA8-AD02-44B3-BC51-ACD980AB7B07}"/>
              </a:ext>
            </a:extLst>
          </p:cNvPr>
          <p:cNvPicPr>
            <a:picLocks noChangeAspect="1"/>
          </p:cNvPicPr>
          <p:nvPr/>
        </p:nvPicPr>
        <p:blipFill>
          <a:blip r:embed="rId3"/>
          <a:stretch>
            <a:fillRect/>
          </a:stretch>
        </p:blipFill>
        <p:spPr>
          <a:xfrm>
            <a:off x="205302" y="5744111"/>
            <a:ext cx="2462997" cy="9144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half" idx="1"/>
          </p:nvPr>
        </p:nvSpPr>
        <p:spPr>
          <a:xfrm>
            <a:off x="328773" y="2002962"/>
            <a:ext cx="11394040" cy="3773718"/>
          </a:xfrm>
        </p:spPr>
        <p:txBody>
          <a:bodyPr/>
          <a:lstStyle/>
          <a:p>
            <a:pPr marL="0" lvl="1" indent="0" algn="ctr" eaLnBrk="1" hangingPunct="1">
              <a:buNone/>
              <a:defRPr/>
            </a:pPr>
            <a:r>
              <a:rPr lang="en-US" b="1" dirty="0">
                <a:latin typeface="Times New Roman" pitchFamily="18" charset="0"/>
                <a:cs typeface="Times New Roman" pitchFamily="18" charset="0"/>
              </a:rPr>
              <a:t>We have received the following nominations for the position of:</a:t>
            </a:r>
          </a:p>
          <a:p>
            <a:pPr marL="0" lvl="1" indent="0" algn="ctr" eaLnBrk="1" hangingPunct="1">
              <a:buNone/>
              <a:defRPr/>
            </a:pPr>
            <a:endParaRPr lang="en-US" b="1" dirty="0">
              <a:latin typeface="Times New Roman" pitchFamily="18" charset="0"/>
              <a:cs typeface="Times New Roman" pitchFamily="18" charset="0"/>
            </a:endParaRPr>
          </a:p>
          <a:p>
            <a:pPr marL="0" lvl="1" indent="0" algn="ctr" eaLnBrk="1" hangingPunct="1">
              <a:buNone/>
              <a:defRPr/>
            </a:pPr>
            <a:r>
              <a:rPr lang="en-US" b="1" dirty="0">
                <a:latin typeface="Times New Roman" pitchFamily="18" charset="0"/>
                <a:cs typeface="Times New Roman" pitchFamily="18" charset="0"/>
              </a:rPr>
              <a:t> </a:t>
            </a:r>
            <a:r>
              <a:rPr lang="en-US" sz="2800" b="1" dirty="0">
                <a:latin typeface="Times New Roman" pitchFamily="18" charset="0"/>
                <a:cs typeface="Times New Roman" pitchFamily="18" charset="0"/>
              </a:rPr>
              <a:t>Director at Large </a:t>
            </a:r>
          </a:p>
          <a:p>
            <a:pPr marL="0" lvl="1" indent="0" algn="ctr" eaLnBrk="1" hangingPunct="1">
              <a:buNone/>
              <a:defRPr/>
            </a:pPr>
            <a:r>
              <a:rPr lang="en-US" sz="2800" b="1" dirty="0">
                <a:solidFill>
                  <a:srgbClr val="FF0000"/>
                </a:solidFill>
                <a:latin typeface="Times New Roman" pitchFamily="18" charset="0"/>
                <a:cs typeface="Times New Roman" pitchFamily="18" charset="0"/>
              </a:rPr>
              <a:t>Vacant</a:t>
            </a:r>
          </a:p>
          <a:p>
            <a:pPr lvl="1" indent="-6350" algn="ctr" eaLnBrk="1" hangingPunct="1">
              <a:spcBef>
                <a:spcPts val="0"/>
              </a:spcBef>
              <a:buNone/>
              <a:defRPr/>
            </a:pPr>
            <a:endParaRPr lang="en-US" sz="2200" dirty="0">
              <a:latin typeface="Times New Roman" pitchFamily="18" charset="0"/>
              <a:cs typeface="Times New Roman" pitchFamily="18" charset="0"/>
            </a:endParaRPr>
          </a:p>
          <a:p>
            <a:pPr marL="0" indent="0" algn="ctr" eaLnBrk="1" hangingPunct="1">
              <a:buNone/>
              <a:defRPr/>
            </a:pPr>
            <a:r>
              <a:rPr lang="en-US" sz="3600" b="1" dirty="0">
                <a:latin typeface="Times New Roman" pitchFamily="18" charset="0"/>
                <a:cs typeface="Times New Roman" pitchFamily="18" charset="0"/>
              </a:rPr>
              <a:t>Are there any nominations from the floor? </a:t>
            </a:r>
          </a:p>
          <a:p>
            <a:pPr marL="457200" lvl="1" indent="0" eaLnBrk="1" hangingPunct="1">
              <a:spcBef>
                <a:spcPts val="0"/>
              </a:spcBef>
              <a:buNone/>
              <a:defRPr/>
            </a:pPr>
            <a:endParaRPr lang="en-US" sz="2000" b="1" dirty="0">
              <a:latin typeface="Times New Roman" pitchFamily="18" charset="0"/>
              <a:cs typeface="Times New Roman" pitchFamily="18" charset="0"/>
            </a:endParaRPr>
          </a:p>
          <a:p>
            <a:pPr eaLnBrk="1" hangingPunct="1">
              <a:spcBef>
                <a:spcPts val="0"/>
              </a:spcBef>
              <a:defRPr/>
            </a:pPr>
            <a:endParaRPr lang="en-US" sz="2600" dirty="0">
              <a:solidFill>
                <a:srgbClr val="FF0000"/>
              </a:solidFill>
              <a:latin typeface="Times New Roman" pitchFamily="18" charset="0"/>
              <a:cs typeface="Times New Roman" pitchFamily="18" charset="0"/>
            </a:endParaRPr>
          </a:p>
          <a:p>
            <a:pPr lvl="1" eaLnBrk="1" hangingPunct="1">
              <a:spcBef>
                <a:spcPts val="0"/>
              </a:spcBef>
              <a:defRPr/>
            </a:pPr>
            <a:endParaRPr lang="en-US" sz="2200" dirty="0">
              <a:solidFill>
                <a:srgbClr val="FF0000"/>
              </a:solidFill>
              <a:latin typeface="Times New Roman" pitchFamily="18" charset="0"/>
              <a:cs typeface="Times New Roman" pitchFamily="18" charset="0"/>
            </a:endParaRPr>
          </a:p>
          <a:p>
            <a:pPr lvl="1" eaLnBrk="1" hangingPunct="1">
              <a:defRPr/>
            </a:pPr>
            <a:endParaRPr lang="en-US" dirty="0"/>
          </a:p>
        </p:txBody>
      </p:sp>
      <p:sp>
        <p:nvSpPr>
          <p:cNvPr id="7" name="Rectangle 2"/>
          <p:cNvSpPr>
            <a:spLocks noGrp="1" noChangeArrowheads="1"/>
          </p:cNvSpPr>
          <p:nvPr>
            <p:ph type="title"/>
          </p:nvPr>
        </p:nvSpPr>
        <p:spPr>
          <a:xfrm>
            <a:off x="1499913" y="78625"/>
            <a:ext cx="8189917" cy="1272654"/>
          </a:xfrm>
        </p:spPr>
        <p:txBody>
          <a:bodyPr/>
          <a:lstStyle/>
          <a:p>
            <a:pPr eaLnBrk="1" hangingPunct="1"/>
            <a:r>
              <a:rPr lang="en-US" b="1" dirty="0">
                <a:solidFill>
                  <a:schemeClr val="tx2"/>
                </a:solidFill>
                <a:latin typeface="Times New Roman" pitchFamily="18" charset="0"/>
                <a:cs typeface="Times New Roman" pitchFamily="18" charset="0"/>
              </a:rPr>
              <a:t>Region IX Board Of Directors</a:t>
            </a:r>
            <a:br>
              <a:rPr lang="en-US" b="1" dirty="0">
                <a:solidFill>
                  <a:schemeClr val="tx2"/>
                </a:solidFill>
                <a:latin typeface="Times New Roman" pitchFamily="18" charset="0"/>
                <a:cs typeface="Times New Roman" pitchFamily="18" charset="0"/>
              </a:rPr>
            </a:br>
            <a:r>
              <a:rPr lang="en-US" b="1" dirty="0">
                <a:solidFill>
                  <a:schemeClr val="tx2"/>
                </a:solidFill>
                <a:latin typeface="Times New Roman" pitchFamily="18" charset="0"/>
                <a:cs typeface="Times New Roman" pitchFamily="18" charset="0"/>
              </a:rPr>
              <a:t>Director at Large</a:t>
            </a:r>
            <a:br>
              <a:rPr lang="en-US" b="1" dirty="0">
                <a:latin typeface="Times New Roman" pitchFamily="18" charset="0"/>
                <a:cs typeface="Times New Roman" pitchFamily="18" charset="0"/>
              </a:rPr>
            </a:br>
            <a:endParaRPr lang="en-US" b="1" dirty="0">
              <a:solidFill>
                <a:schemeClr val="tx2"/>
              </a:solidFill>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925EAB07-48C6-4BA7-9263-6CB2298A4048}"/>
              </a:ext>
            </a:extLst>
          </p:cNvPr>
          <p:cNvPicPr>
            <a:picLocks noChangeAspect="1"/>
          </p:cNvPicPr>
          <p:nvPr/>
        </p:nvPicPr>
        <p:blipFill>
          <a:blip r:embed="rId3"/>
          <a:stretch>
            <a:fillRect/>
          </a:stretch>
        </p:blipFill>
        <p:spPr>
          <a:xfrm>
            <a:off x="250379" y="5654904"/>
            <a:ext cx="2459685" cy="914400"/>
          </a:xfrm>
          <a:prstGeom prst="rect">
            <a:avLst/>
          </a:prstGeom>
        </p:spPr>
      </p:pic>
    </p:spTree>
    <p:extLst>
      <p:ext uri="{BB962C8B-B14F-4D97-AF65-F5344CB8AC3E}">
        <p14:creationId xmlns:p14="http://schemas.microsoft.com/office/powerpoint/2010/main" val="99652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131" y="1600200"/>
            <a:ext cx="10539167" cy="4876800"/>
          </a:xfrm>
        </p:spPr>
        <p:txBody>
          <a:bodyPr/>
          <a:lstStyle/>
          <a:p>
            <a:r>
              <a:rPr lang="en-US" sz="3600" dirty="0">
                <a:latin typeface="Times New Roman" pitchFamily="18" charset="0"/>
                <a:cs typeface="Times New Roman" pitchFamily="18" charset="0"/>
              </a:rPr>
              <a:t>Thank You For Attending This Year’s Region IX Annual Meeting of the Membership.</a:t>
            </a:r>
          </a:p>
          <a:p>
            <a:endParaRPr lang="en-US" sz="1800" dirty="0">
              <a:latin typeface="Times New Roman" pitchFamily="18" charset="0"/>
              <a:cs typeface="Times New Roman" pitchFamily="18" charset="0"/>
            </a:endParaRPr>
          </a:p>
          <a:p>
            <a:r>
              <a:rPr lang="en-US" sz="3600" dirty="0">
                <a:latin typeface="Times New Roman" pitchFamily="18" charset="0"/>
                <a:cs typeface="Times New Roman" pitchFamily="18" charset="0"/>
              </a:rPr>
              <a:t>Please Stay Safe, Healthy and Have a Happy summer!</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Looking Forward to Seeing You Next Year at the</a:t>
            </a:r>
            <a:br>
              <a:rPr lang="en-US" sz="3600" dirty="0">
                <a:latin typeface="Times New Roman" pitchFamily="18" charset="0"/>
                <a:cs typeface="Times New Roman" pitchFamily="18" charset="0"/>
              </a:rPr>
            </a:br>
            <a:r>
              <a:rPr lang="en-US" sz="3600" b="1" dirty="0">
                <a:latin typeface="Times New Roman" pitchFamily="18" charset="0"/>
                <a:cs typeface="Times New Roman" pitchFamily="18" charset="0"/>
              </a:rPr>
              <a:t>???!</a:t>
            </a:r>
          </a:p>
          <a:p>
            <a:endParaRPr lang="en-US" sz="4000" dirty="0"/>
          </a:p>
        </p:txBody>
      </p:sp>
      <p:sp>
        <p:nvSpPr>
          <p:cNvPr id="7" name="Title 1"/>
          <p:cNvSpPr txBox="1">
            <a:spLocks/>
          </p:cNvSpPr>
          <p:nvPr/>
        </p:nvSpPr>
        <p:spPr>
          <a:xfrm>
            <a:off x="2182512" y="300257"/>
            <a:ext cx="7772400" cy="873455"/>
          </a:xfrm>
          <a:prstGeom prst="rect">
            <a:avLst/>
          </a:prstGeom>
        </p:spPr>
        <p:txBody>
          <a:bodyPr/>
          <a:lstStyle/>
          <a:p>
            <a:pPr algn="ctr" eaLnBrk="0" hangingPunct="0">
              <a:defRPr/>
            </a:pPr>
            <a:r>
              <a:rPr lang="en-US" sz="4800" b="1">
                <a:solidFill>
                  <a:schemeClr val="tx2"/>
                </a:solidFill>
                <a:latin typeface="Times New Roman" pitchFamily="18" charset="0"/>
                <a:ea typeface="+mj-ea"/>
                <a:cs typeface="Times New Roman" pitchFamily="18" charset="0"/>
              </a:rPr>
              <a:t>Region IX Business</a:t>
            </a:r>
            <a:endParaRPr lang="en-US" sz="4800" b="1" dirty="0">
              <a:solidFill>
                <a:schemeClr val="tx2"/>
              </a:solidFill>
              <a:latin typeface="Times New Roman" pitchFamily="18" charset="0"/>
              <a:ea typeface="+mj-ea"/>
              <a:cs typeface="Times New Roman" pitchFamily="18" charset="0"/>
            </a:endParaRPr>
          </a:p>
        </p:txBody>
      </p:sp>
      <p:pic>
        <p:nvPicPr>
          <p:cNvPr id="4" name="Picture 3">
            <a:extLst>
              <a:ext uri="{FF2B5EF4-FFF2-40B4-BE49-F238E27FC236}">
                <a16:creationId xmlns:a16="http://schemas.microsoft.com/office/drawing/2014/main" id="{5B672D54-FEAF-40F7-B8BC-598CF0A5D0BB}"/>
              </a:ext>
            </a:extLst>
          </p:cNvPr>
          <p:cNvPicPr>
            <a:picLocks noChangeAspect="1"/>
          </p:cNvPicPr>
          <p:nvPr/>
        </p:nvPicPr>
        <p:blipFill>
          <a:blip r:embed="rId3"/>
          <a:stretch>
            <a:fillRect/>
          </a:stretch>
        </p:blipFill>
        <p:spPr>
          <a:xfrm>
            <a:off x="250379" y="5654904"/>
            <a:ext cx="2459685"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2512" y="300257"/>
            <a:ext cx="7772400" cy="873455"/>
          </a:xfrm>
        </p:spPr>
        <p:txBody>
          <a:bodyPr/>
          <a:lstStyle/>
          <a:p>
            <a:r>
              <a:rPr lang="en-US" sz="4800" b="1" dirty="0">
                <a:solidFill>
                  <a:schemeClr val="tx2"/>
                </a:solidFill>
                <a:latin typeface="Times New Roman" pitchFamily="18" charset="0"/>
                <a:cs typeface="Times New Roman" pitchFamily="18" charset="0"/>
              </a:rPr>
              <a:t>Region IX Business</a:t>
            </a:r>
          </a:p>
        </p:txBody>
      </p:sp>
      <p:sp>
        <p:nvSpPr>
          <p:cNvPr id="3" name="Subtitle 2"/>
          <p:cNvSpPr>
            <a:spLocks noGrp="1"/>
          </p:cNvSpPr>
          <p:nvPr>
            <p:ph type="subTitle" idx="1"/>
          </p:nvPr>
        </p:nvSpPr>
        <p:spPr>
          <a:xfrm>
            <a:off x="2895600" y="1910688"/>
            <a:ext cx="6400800" cy="3499513"/>
          </a:xfrm>
        </p:spPr>
        <p:txBody>
          <a:bodyPr/>
          <a:lstStyle/>
          <a:p>
            <a:r>
              <a:rPr lang="en-US" sz="4800" b="1" dirty="0">
                <a:solidFill>
                  <a:schemeClr val="tx1"/>
                </a:solidFill>
                <a:latin typeface="Times New Roman" pitchFamily="18" charset="0"/>
                <a:cs typeface="Times New Roman" pitchFamily="18" charset="0"/>
              </a:rPr>
              <a:t>Paul Modjesky</a:t>
            </a:r>
          </a:p>
          <a:p>
            <a:r>
              <a:rPr lang="en-US" sz="4000" dirty="0">
                <a:solidFill>
                  <a:schemeClr val="tx1"/>
                </a:solidFill>
                <a:latin typeface="Times New Roman" pitchFamily="18" charset="0"/>
                <a:cs typeface="Times New Roman" pitchFamily="18" charset="0"/>
              </a:rPr>
              <a:t>Chairperson</a:t>
            </a:r>
          </a:p>
          <a:p>
            <a:r>
              <a:rPr lang="en-US" sz="4000" dirty="0">
                <a:solidFill>
                  <a:schemeClr val="tx1"/>
                </a:solidFill>
                <a:latin typeface="Times New Roman" pitchFamily="18" charset="0"/>
                <a:cs typeface="Times New Roman" pitchFamily="18" charset="0"/>
              </a:rPr>
              <a:t>Region IX VPPPA</a:t>
            </a:r>
          </a:p>
          <a:p>
            <a:r>
              <a:rPr lang="en-US" sz="4000" dirty="0">
                <a:solidFill>
                  <a:schemeClr val="tx1"/>
                </a:solidFill>
                <a:latin typeface="Times New Roman" pitchFamily="18" charset="0"/>
                <a:cs typeface="Times New Roman" pitchFamily="18" charset="0"/>
              </a:rPr>
              <a:t>Board of Directors</a:t>
            </a:r>
          </a:p>
        </p:txBody>
      </p:sp>
      <p:pic>
        <p:nvPicPr>
          <p:cNvPr id="5" name="Picture 4">
            <a:extLst>
              <a:ext uri="{FF2B5EF4-FFF2-40B4-BE49-F238E27FC236}">
                <a16:creationId xmlns:a16="http://schemas.microsoft.com/office/drawing/2014/main" id="{9EC26472-533F-4F36-B2C3-3B8FEF3FC83A}"/>
              </a:ext>
            </a:extLst>
          </p:cNvPr>
          <p:cNvPicPr>
            <a:picLocks noChangeAspect="1"/>
          </p:cNvPicPr>
          <p:nvPr/>
        </p:nvPicPr>
        <p:blipFill>
          <a:blip r:embed="rId3"/>
          <a:stretch>
            <a:fillRect/>
          </a:stretch>
        </p:blipFill>
        <p:spPr>
          <a:xfrm>
            <a:off x="250379" y="5654904"/>
            <a:ext cx="2459685" cy="914400"/>
          </a:xfrm>
          <a:prstGeom prst="rect">
            <a:avLst/>
          </a:prstGeom>
        </p:spPr>
      </p:pic>
    </p:spTree>
  </p:cSld>
  <p:clrMapOvr>
    <a:masterClrMapping/>
  </p:clrMapOvr>
  <p:transition spd="med" advClick="0" advTm="5000">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154" y="133064"/>
            <a:ext cx="7642747" cy="1340891"/>
          </a:xfrm>
        </p:spPr>
        <p:txBody>
          <a:bodyPr/>
          <a:lstStyle/>
          <a:p>
            <a:r>
              <a:rPr lang="en-US" sz="4000" b="1" dirty="0">
                <a:solidFill>
                  <a:schemeClr val="tx2"/>
                </a:solidFill>
                <a:latin typeface="Times New Roman" pitchFamily="18" charset="0"/>
                <a:cs typeface="Times New Roman" pitchFamily="18" charset="0"/>
              </a:rPr>
              <a:t>2021 Fiscal Year</a:t>
            </a:r>
            <a:br>
              <a:rPr lang="en-US" sz="4000" b="1" dirty="0">
                <a:solidFill>
                  <a:schemeClr val="tx2"/>
                </a:solidFill>
                <a:latin typeface="Times New Roman" pitchFamily="18" charset="0"/>
                <a:cs typeface="Times New Roman" pitchFamily="18" charset="0"/>
              </a:rPr>
            </a:br>
            <a:r>
              <a:rPr lang="en-US" sz="4000" b="1" dirty="0">
                <a:solidFill>
                  <a:schemeClr val="tx2"/>
                </a:solidFill>
                <a:latin typeface="Times New Roman" pitchFamily="18" charset="0"/>
                <a:cs typeface="Times New Roman" pitchFamily="18" charset="0"/>
              </a:rPr>
              <a:t> Financial Review</a:t>
            </a:r>
          </a:p>
        </p:txBody>
      </p:sp>
      <p:sp>
        <p:nvSpPr>
          <p:cNvPr id="3" name="Content Placeholder 2"/>
          <p:cNvSpPr>
            <a:spLocks noGrp="1"/>
          </p:cNvSpPr>
          <p:nvPr>
            <p:ph idx="1"/>
          </p:nvPr>
        </p:nvSpPr>
        <p:spPr>
          <a:xfrm>
            <a:off x="2293258" y="1643743"/>
            <a:ext cx="8113485" cy="4876800"/>
          </a:xfrm>
        </p:spPr>
        <p:txBody>
          <a:bodyPr/>
          <a:lstStyle/>
          <a:p>
            <a:pPr algn="ctr" eaLnBrk="1" hangingPunct="1">
              <a:lnSpc>
                <a:spcPct val="90000"/>
              </a:lnSpc>
              <a:buNone/>
            </a:pPr>
            <a:r>
              <a:rPr lang="en-US" sz="2400" dirty="0"/>
              <a:t>Fiscal Year 2021</a:t>
            </a:r>
          </a:p>
          <a:p>
            <a:pPr algn="ctr" eaLnBrk="1" hangingPunct="1">
              <a:lnSpc>
                <a:spcPct val="90000"/>
              </a:lnSpc>
              <a:buNone/>
            </a:pPr>
            <a:r>
              <a:rPr lang="en-US" sz="2400" dirty="0"/>
              <a:t>(July 1, 2020, to June 30, 2021) </a:t>
            </a:r>
          </a:p>
          <a:p>
            <a:pPr>
              <a:spcBef>
                <a:spcPts val="2400"/>
              </a:spcBef>
              <a:buNone/>
            </a:pPr>
            <a:r>
              <a:rPr lang="en-US" sz="2400" b="1" dirty="0"/>
              <a:t>INCOME STATEMENT</a:t>
            </a:r>
          </a:p>
          <a:p>
            <a:pPr>
              <a:spcBef>
                <a:spcPts val="0"/>
              </a:spcBef>
              <a:tabLst>
                <a:tab pos="7083425" algn="dec"/>
              </a:tabLst>
            </a:pPr>
            <a:r>
              <a:rPr lang="en-US" sz="2400" dirty="0"/>
              <a:t>DUES SHARING VPPPA	2105.75</a:t>
            </a:r>
          </a:p>
          <a:p>
            <a:pPr>
              <a:spcBef>
                <a:spcPts val="0"/>
              </a:spcBef>
              <a:tabLst>
                <a:tab pos="7083425" algn="dec"/>
              </a:tabLst>
            </a:pPr>
            <a:r>
              <a:rPr lang="en-US" sz="2400" dirty="0"/>
              <a:t>INTEREST	39.33</a:t>
            </a:r>
          </a:p>
          <a:p>
            <a:pPr>
              <a:spcBef>
                <a:spcPts val="0"/>
              </a:spcBef>
              <a:tabLst>
                <a:tab pos="7083425" algn="dec"/>
              </a:tabLst>
            </a:pPr>
            <a:r>
              <a:rPr lang="en-US" sz="2400" dirty="0"/>
              <a:t>MISCELLANEOUS 	-</a:t>
            </a:r>
          </a:p>
          <a:p>
            <a:pPr>
              <a:spcBef>
                <a:spcPts val="0"/>
              </a:spcBef>
              <a:tabLst>
                <a:tab pos="7083425" algn="dec"/>
              </a:tabLst>
            </a:pPr>
            <a:r>
              <a:rPr lang="en-US" sz="2400" dirty="0"/>
              <a:t>REGIONAL CONFERENCE – SPONSORSHIP	2500.00</a:t>
            </a:r>
          </a:p>
          <a:p>
            <a:pPr>
              <a:spcBef>
                <a:spcPts val="0"/>
              </a:spcBef>
              <a:tabLst>
                <a:tab pos="7083425" algn="dec"/>
              </a:tabLst>
            </a:pPr>
            <a:r>
              <a:rPr lang="en-US" sz="2400" dirty="0"/>
              <a:t>REGIONAL CONFERENCE – EXHIBITORS	-</a:t>
            </a:r>
          </a:p>
          <a:p>
            <a:pPr>
              <a:spcBef>
                <a:spcPts val="0"/>
              </a:spcBef>
              <a:tabLst>
                <a:tab pos="7083425" algn="dec"/>
              </a:tabLst>
            </a:pPr>
            <a:r>
              <a:rPr lang="en-US" sz="2400" dirty="0"/>
              <a:t>REGIONAL CONFERENCE – REGISTRATIONS	-</a:t>
            </a:r>
          </a:p>
          <a:p>
            <a:pPr>
              <a:spcBef>
                <a:spcPts val="0"/>
              </a:spcBef>
              <a:tabLst>
                <a:tab pos="7083425" algn="dec"/>
              </a:tabLst>
            </a:pPr>
            <a:r>
              <a:rPr lang="en-US" sz="2400" dirty="0"/>
              <a:t>REGIONAL CONFERENCE – CANCELLATIONS	30422.52</a:t>
            </a:r>
          </a:p>
          <a:p>
            <a:pPr>
              <a:buNone/>
              <a:tabLst>
                <a:tab pos="3657600" algn="l"/>
                <a:tab pos="7083425" algn="dec"/>
              </a:tabLst>
            </a:pPr>
            <a:r>
              <a:rPr lang="en-US" sz="2400" b="1" dirty="0"/>
              <a:t>		</a:t>
            </a:r>
            <a:r>
              <a:rPr lang="en-US" sz="2600" b="1" dirty="0"/>
              <a:t>TOTAL REVENUE	$35,067.60</a:t>
            </a:r>
            <a:endParaRPr lang="en-US" sz="2600" dirty="0">
              <a:latin typeface="Times New Roman" pitchFamily="18" charset="0"/>
              <a:cs typeface="Times New Roman" pitchFamily="18" charset="0"/>
            </a:endParaRPr>
          </a:p>
          <a:p>
            <a:pPr>
              <a:buNone/>
              <a:tabLst>
                <a:tab pos="3657600" algn="l"/>
                <a:tab pos="7083425" algn="dec"/>
              </a:tabLst>
            </a:pPr>
            <a:endParaRPr lang="en-US" sz="26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65D31E66-FFB5-47B8-B680-955C6B63235D}"/>
              </a:ext>
            </a:extLst>
          </p:cNvPr>
          <p:cNvPicPr>
            <a:picLocks noChangeAspect="1"/>
          </p:cNvPicPr>
          <p:nvPr/>
        </p:nvPicPr>
        <p:blipFill>
          <a:blip r:embed="rId3"/>
          <a:stretch>
            <a:fillRect/>
          </a:stretch>
        </p:blipFill>
        <p:spPr>
          <a:xfrm>
            <a:off x="250379" y="5654904"/>
            <a:ext cx="2459685"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57578" y="128734"/>
            <a:ext cx="7642747" cy="1340891"/>
          </a:xfrm>
        </p:spPr>
        <p:txBody>
          <a:bodyPr/>
          <a:lstStyle/>
          <a:p>
            <a:r>
              <a:rPr lang="en-US" sz="4000" b="1" dirty="0">
                <a:solidFill>
                  <a:schemeClr val="tx2"/>
                </a:solidFill>
                <a:latin typeface="Times New Roman" pitchFamily="18" charset="0"/>
                <a:cs typeface="Times New Roman" pitchFamily="18" charset="0"/>
              </a:rPr>
              <a:t>2021 Fiscal Year</a:t>
            </a:r>
            <a:br>
              <a:rPr lang="en-US" sz="4000" b="1" dirty="0">
                <a:solidFill>
                  <a:schemeClr val="tx2"/>
                </a:solidFill>
                <a:latin typeface="Times New Roman" pitchFamily="18" charset="0"/>
                <a:cs typeface="Times New Roman" pitchFamily="18" charset="0"/>
              </a:rPr>
            </a:br>
            <a:r>
              <a:rPr lang="en-US" sz="4000" b="1" dirty="0">
                <a:solidFill>
                  <a:schemeClr val="tx2"/>
                </a:solidFill>
                <a:latin typeface="Times New Roman" pitchFamily="18" charset="0"/>
                <a:cs typeface="Times New Roman" pitchFamily="18" charset="0"/>
              </a:rPr>
              <a:t> Financial Review</a:t>
            </a:r>
          </a:p>
        </p:txBody>
      </p:sp>
      <p:sp>
        <p:nvSpPr>
          <p:cNvPr id="4" name="Content Placeholder 2"/>
          <p:cNvSpPr txBox="1">
            <a:spLocks/>
          </p:cNvSpPr>
          <p:nvPr/>
        </p:nvSpPr>
        <p:spPr>
          <a:xfrm>
            <a:off x="2198424" y="1575177"/>
            <a:ext cx="7772400" cy="1086137"/>
          </a:xfrm>
          <a:prstGeom prst="rect">
            <a:avLst/>
          </a:prstGeom>
        </p:spPr>
        <p:txBody>
          <a:bodyPr/>
          <a:lstStyle/>
          <a:p>
            <a:pPr algn="ctr" eaLnBrk="1" hangingPunct="1">
              <a:lnSpc>
                <a:spcPct val="90000"/>
              </a:lnSpc>
              <a:buNone/>
            </a:pPr>
            <a:r>
              <a:rPr lang="en-US" sz="2400" dirty="0"/>
              <a:t>Fiscal Year 2020</a:t>
            </a:r>
          </a:p>
          <a:p>
            <a:pPr algn="ctr" eaLnBrk="1" hangingPunct="1">
              <a:lnSpc>
                <a:spcPct val="90000"/>
              </a:lnSpc>
              <a:buNone/>
            </a:pPr>
            <a:r>
              <a:rPr lang="en-US" sz="2400" dirty="0"/>
              <a:t>(July 1, 2020, to June 30, 2021) </a:t>
            </a:r>
          </a:p>
          <a:p>
            <a:pPr marL="342900" indent="-342900" algn="ctr">
              <a:spcBef>
                <a:spcPts val="0"/>
              </a:spcBef>
              <a:defRPr/>
            </a:pPr>
            <a:endParaRPr lang="en-US" sz="2400" dirty="0">
              <a:latin typeface="+mn-lt"/>
            </a:endParaRPr>
          </a:p>
          <a:p>
            <a:pPr marL="342900" indent="-342900" algn="ctr" eaLnBrk="0" hangingPunct="0">
              <a:spcBef>
                <a:spcPct val="20000"/>
              </a:spcBef>
              <a:defRPr/>
            </a:pPr>
            <a:endParaRPr lang="en-US" sz="2400" b="1" dirty="0">
              <a:latin typeface="+mn-lt"/>
            </a:endParaRPr>
          </a:p>
        </p:txBody>
      </p:sp>
      <p:sp>
        <p:nvSpPr>
          <p:cNvPr id="10" name="TextBox 9"/>
          <p:cNvSpPr txBox="1"/>
          <p:nvPr/>
        </p:nvSpPr>
        <p:spPr>
          <a:xfrm>
            <a:off x="2397457" y="2358839"/>
            <a:ext cx="7900640" cy="4370427"/>
          </a:xfrm>
          <a:prstGeom prst="rect">
            <a:avLst/>
          </a:prstGeom>
          <a:noFill/>
        </p:spPr>
        <p:txBody>
          <a:bodyPr wrap="square" rtlCol="0">
            <a:spAutoFit/>
          </a:bodyPr>
          <a:lstStyle/>
          <a:p>
            <a:pPr marL="342900" indent="-342900">
              <a:spcBef>
                <a:spcPts val="0"/>
              </a:spcBef>
            </a:pPr>
            <a:r>
              <a:rPr lang="en-US" sz="2400" b="1" dirty="0"/>
              <a:t>EXPENSE STATEMENT</a:t>
            </a:r>
          </a:p>
          <a:p>
            <a:pPr marL="342900" indent="-342900">
              <a:spcBef>
                <a:spcPts val="0"/>
              </a:spcBef>
              <a:buFont typeface="Arial" panose="020B0604020202020204" pitchFamily="34" charset="0"/>
              <a:buChar char="•"/>
            </a:pPr>
            <a:r>
              <a:rPr lang="en-US" sz="2400" dirty="0"/>
              <a:t>REGIONAL CONFERENCE EXPENSES </a:t>
            </a:r>
          </a:p>
          <a:p>
            <a:pPr algn="r">
              <a:spcBef>
                <a:spcPts val="0"/>
              </a:spcBef>
            </a:pPr>
            <a:r>
              <a:rPr lang="en-US" sz="2400" dirty="0"/>
              <a:t>0.00</a:t>
            </a:r>
          </a:p>
          <a:p>
            <a:pPr>
              <a:spcBef>
                <a:spcPts val="0"/>
              </a:spcBef>
            </a:pPr>
            <a:r>
              <a:rPr lang="en-US" sz="2400" dirty="0"/>
              <a:t>	 </a:t>
            </a:r>
            <a:r>
              <a:rPr lang="en-US" sz="2000" dirty="0"/>
              <a:t>(Advertising, AV, CC expenses, Meals, Attendee Gifts, Speakers, Outside Labor, </a:t>
            </a:r>
            <a:r>
              <a:rPr lang="en-US" sz="2000" dirty="0" err="1"/>
              <a:t>etc</a:t>
            </a:r>
            <a:r>
              <a:rPr lang="en-US" sz="2000" dirty="0"/>
              <a:t>…)</a:t>
            </a:r>
          </a:p>
          <a:p>
            <a:pPr>
              <a:spcBef>
                <a:spcPts val="0"/>
              </a:spcBef>
            </a:pPr>
            <a:endParaRPr lang="en-US" sz="2000" dirty="0"/>
          </a:p>
          <a:p>
            <a:pPr marL="342900" indent="-342900">
              <a:spcBef>
                <a:spcPts val="0"/>
              </a:spcBef>
              <a:buFont typeface="Arial" panose="020B0604020202020204" pitchFamily="34" charset="0"/>
              <a:buChar char="•"/>
            </a:pPr>
            <a:r>
              <a:rPr lang="en-US" sz="2400" dirty="0"/>
              <a:t>REGION IX EXPENSES			          $956.44</a:t>
            </a:r>
          </a:p>
          <a:p>
            <a:pPr lvl="1">
              <a:spcBef>
                <a:spcPts val="0"/>
              </a:spcBef>
            </a:pPr>
            <a:endParaRPr lang="en-US" sz="2400" dirty="0"/>
          </a:p>
          <a:p>
            <a:pPr lvl="1">
              <a:spcBef>
                <a:spcPts val="0"/>
              </a:spcBef>
              <a:tabLst>
                <a:tab pos="7027863" algn="r"/>
              </a:tabLst>
            </a:pPr>
            <a:r>
              <a:rPr lang="en-US" sz="2200" dirty="0"/>
              <a:t>(Insurance, website, office supplies, networking events, </a:t>
            </a:r>
            <a:r>
              <a:rPr lang="en-US" sz="2200" dirty="0" err="1"/>
              <a:t>etc</a:t>
            </a:r>
            <a:r>
              <a:rPr lang="en-US" sz="2200" dirty="0"/>
              <a:t>…)</a:t>
            </a:r>
          </a:p>
          <a:p>
            <a:pPr marL="342900" indent="-342900">
              <a:spcBef>
                <a:spcPts val="0"/>
              </a:spcBef>
              <a:tabLst>
                <a:tab pos="2974975" algn="l"/>
                <a:tab pos="7027863" algn="r"/>
              </a:tabLst>
            </a:pPr>
            <a:r>
              <a:rPr lang="en-US" sz="2400" b="1" dirty="0"/>
              <a:t>		</a:t>
            </a:r>
          </a:p>
          <a:p>
            <a:pPr marL="342900" indent="-342900" algn="r">
              <a:spcBef>
                <a:spcPts val="0"/>
              </a:spcBef>
              <a:tabLst>
                <a:tab pos="2974975" algn="l"/>
                <a:tab pos="7027863" algn="r"/>
              </a:tabLst>
            </a:pPr>
            <a:r>
              <a:rPr lang="en-US" sz="2600" b="1" dirty="0"/>
              <a:t>TOTAL EXPENSES</a:t>
            </a:r>
            <a:r>
              <a:rPr lang="en-US" sz="2600" dirty="0"/>
              <a:t> </a:t>
            </a:r>
            <a:r>
              <a:rPr lang="en-US" sz="2600" b="1" dirty="0"/>
              <a:t>   $956.44</a:t>
            </a:r>
            <a:endParaRPr lang="en-US" sz="2600" dirty="0"/>
          </a:p>
        </p:txBody>
      </p:sp>
      <p:pic>
        <p:nvPicPr>
          <p:cNvPr id="6" name="Picture 5">
            <a:extLst>
              <a:ext uri="{FF2B5EF4-FFF2-40B4-BE49-F238E27FC236}">
                <a16:creationId xmlns:a16="http://schemas.microsoft.com/office/drawing/2014/main" id="{57988319-70DD-48F7-A30F-0A39F0F37ED9}"/>
              </a:ext>
            </a:extLst>
          </p:cNvPr>
          <p:cNvPicPr>
            <a:picLocks noChangeAspect="1"/>
          </p:cNvPicPr>
          <p:nvPr/>
        </p:nvPicPr>
        <p:blipFill>
          <a:blip r:embed="rId3"/>
          <a:stretch>
            <a:fillRect/>
          </a:stretch>
        </p:blipFill>
        <p:spPr>
          <a:xfrm>
            <a:off x="250379" y="5654904"/>
            <a:ext cx="2459685" cy="914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57578" y="99706"/>
            <a:ext cx="7642747" cy="1340891"/>
          </a:xfrm>
        </p:spPr>
        <p:txBody>
          <a:bodyPr/>
          <a:lstStyle/>
          <a:p>
            <a:r>
              <a:rPr lang="en-US" sz="4000" b="1" dirty="0">
                <a:solidFill>
                  <a:schemeClr val="tx2"/>
                </a:solidFill>
                <a:latin typeface="Times New Roman" pitchFamily="18" charset="0"/>
                <a:cs typeface="Times New Roman" pitchFamily="18" charset="0"/>
              </a:rPr>
              <a:t>2021 Fiscal Year</a:t>
            </a:r>
            <a:br>
              <a:rPr lang="en-US" sz="4000" b="1" dirty="0">
                <a:solidFill>
                  <a:schemeClr val="tx2"/>
                </a:solidFill>
                <a:latin typeface="Times New Roman" pitchFamily="18" charset="0"/>
                <a:cs typeface="Times New Roman" pitchFamily="18" charset="0"/>
              </a:rPr>
            </a:br>
            <a:r>
              <a:rPr lang="en-US" sz="4000" b="1" dirty="0">
                <a:solidFill>
                  <a:schemeClr val="tx2"/>
                </a:solidFill>
                <a:latin typeface="Times New Roman" pitchFamily="18" charset="0"/>
                <a:cs typeface="Times New Roman" pitchFamily="18" charset="0"/>
              </a:rPr>
              <a:t> Financial Review</a:t>
            </a:r>
          </a:p>
        </p:txBody>
      </p:sp>
      <p:pic>
        <p:nvPicPr>
          <p:cNvPr id="6" name="Picture 5">
            <a:extLst>
              <a:ext uri="{FF2B5EF4-FFF2-40B4-BE49-F238E27FC236}">
                <a16:creationId xmlns:a16="http://schemas.microsoft.com/office/drawing/2014/main" id="{45F09C75-1A78-4F60-BEDA-F90C27424787}"/>
              </a:ext>
            </a:extLst>
          </p:cNvPr>
          <p:cNvPicPr>
            <a:picLocks noChangeAspect="1"/>
          </p:cNvPicPr>
          <p:nvPr/>
        </p:nvPicPr>
        <p:blipFill>
          <a:blip r:embed="rId3"/>
          <a:stretch>
            <a:fillRect/>
          </a:stretch>
        </p:blipFill>
        <p:spPr>
          <a:xfrm>
            <a:off x="250379" y="5654904"/>
            <a:ext cx="2459685" cy="914400"/>
          </a:xfrm>
          <a:prstGeom prst="rect">
            <a:avLst/>
          </a:prstGeom>
        </p:spPr>
      </p:pic>
      <p:sp>
        <p:nvSpPr>
          <p:cNvPr id="7" name="Rectangle 3">
            <a:extLst>
              <a:ext uri="{FF2B5EF4-FFF2-40B4-BE49-F238E27FC236}">
                <a16:creationId xmlns:a16="http://schemas.microsoft.com/office/drawing/2014/main" id="{2E2F5ED7-9FBE-4305-A7CB-C953389048EA}"/>
              </a:ext>
            </a:extLst>
          </p:cNvPr>
          <p:cNvSpPr>
            <a:spLocks noGrp="1" noChangeArrowheads="1"/>
          </p:cNvSpPr>
          <p:nvPr>
            <p:ph idx="1"/>
          </p:nvPr>
        </p:nvSpPr>
        <p:spPr>
          <a:xfrm>
            <a:off x="2206170" y="1600200"/>
            <a:ext cx="9071429" cy="4876800"/>
          </a:xfrm>
          <a:ln w="9525"/>
        </p:spPr>
        <p:txBody>
          <a:bodyPr/>
          <a:lstStyle/>
          <a:p>
            <a:pPr eaLnBrk="1" hangingPunct="1">
              <a:lnSpc>
                <a:spcPct val="90000"/>
              </a:lnSpc>
            </a:pPr>
            <a:endParaRPr lang="en-US" dirty="0"/>
          </a:p>
          <a:p>
            <a:pPr eaLnBrk="1" hangingPunct="1">
              <a:lnSpc>
                <a:spcPct val="90000"/>
              </a:lnSpc>
              <a:tabLst>
                <a:tab pos="7546975" algn="r"/>
              </a:tabLst>
            </a:pPr>
            <a:r>
              <a:rPr lang="en-US" dirty="0"/>
              <a:t>Total Revenue	$</a:t>
            </a:r>
            <a:r>
              <a:rPr lang="en-US" b="1" dirty="0"/>
              <a:t> 35,067.60</a:t>
            </a:r>
            <a:endParaRPr lang="en-US" dirty="0"/>
          </a:p>
          <a:p>
            <a:pPr eaLnBrk="1" hangingPunct="1">
              <a:lnSpc>
                <a:spcPct val="90000"/>
              </a:lnSpc>
              <a:tabLst>
                <a:tab pos="7546975" algn="r"/>
              </a:tabLst>
            </a:pPr>
            <a:endParaRPr lang="en-US" u="sng" dirty="0"/>
          </a:p>
          <a:p>
            <a:pPr eaLnBrk="1" hangingPunct="1">
              <a:lnSpc>
                <a:spcPct val="90000"/>
              </a:lnSpc>
              <a:tabLst>
                <a:tab pos="7546975" algn="r"/>
              </a:tabLst>
            </a:pPr>
            <a:r>
              <a:rPr lang="en-US" dirty="0"/>
              <a:t>Total Expenses	$</a:t>
            </a:r>
            <a:r>
              <a:rPr lang="en-US" b="1" dirty="0"/>
              <a:t> 956.44</a:t>
            </a:r>
            <a:endParaRPr lang="en-US" dirty="0"/>
          </a:p>
          <a:p>
            <a:pPr eaLnBrk="1" hangingPunct="1">
              <a:lnSpc>
                <a:spcPct val="90000"/>
              </a:lnSpc>
              <a:tabLst>
                <a:tab pos="7546975" algn="r"/>
              </a:tabLst>
            </a:pPr>
            <a:endParaRPr lang="en-US" dirty="0"/>
          </a:p>
          <a:p>
            <a:pPr eaLnBrk="1" hangingPunct="1">
              <a:lnSpc>
                <a:spcPct val="90000"/>
              </a:lnSpc>
              <a:tabLst>
                <a:tab pos="7546975" algn="r"/>
              </a:tabLst>
            </a:pPr>
            <a:r>
              <a:rPr lang="en-US" b="1" dirty="0"/>
              <a:t>Revenue Over Expense	$34,111.16</a:t>
            </a:r>
          </a:p>
        </p:txBody>
      </p:sp>
    </p:spTree>
    <p:extLst>
      <p:ext uri="{BB962C8B-B14F-4D97-AF65-F5344CB8AC3E}">
        <p14:creationId xmlns:p14="http://schemas.microsoft.com/office/powerpoint/2010/main" val="348670664"/>
      </p:ext>
    </p:extLst>
  </p:cSld>
  <p:clrMapOvr>
    <a:masterClrMapping/>
  </p:clrMapOvr>
  <p:transition spd="med" advClick="0" advTm="5000">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2512" y="300257"/>
            <a:ext cx="7772400" cy="873455"/>
          </a:xfrm>
        </p:spPr>
        <p:txBody>
          <a:bodyPr/>
          <a:lstStyle/>
          <a:p>
            <a:r>
              <a:rPr lang="en-US" sz="4800" b="1" dirty="0">
                <a:solidFill>
                  <a:schemeClr val="tx2"/>
                </a:solidFill>
                <a:latin typeface="Times New Roman" pitchFamily="18" charset="0"/>
                <a:cs typeface="Times New Roman" pitchFamily="18" charset="0"/>
              </a:rPr>
              <a:t>Region IX Business</a:t>
            </a:r>
          </a:p>
        </p:txBody>
      </p:sp>
      <p:sp>
        <p:nvSpPr>
          <p:cNvPr id="3" name="Subtitle 2"/>
          <p:cNvSpPr>
            <a:spLocks noGrp="1"/>
          </p:cNvSpPr>
          <p:nvPr>
            <p:ph type="subTitle" idx="1"/>
          </p:nvPr>
        </p:nvSpPr>
        <p:spPr>
          <a:xfrm>
            <a:off x="2895600" y="1910688"/>
            <a:ext cx="6400800" cy="3499513"/>
          </a:xfrm>
        </p:spPr>
        <p:txBody>
          <a:bodyPr/>
          <a:lstStyle/>
          <a:p>
            <a:r>
              <a:rPr lang="en-US" sz="4800" b="1" dirty="0">
                <a:solidFill>
                  <a:schemeClr val="tx1"/>
                </a:solidFill>
                <a:latin typeface="Times New Roman" pitchFamily="18" charset="0"/>
                <a:cs typeface="Times New Roman" pitchFamily="18" charset="0"/>
              </a:rPr>
              <a:t>Don Bracken</a:t>
            </a:r>
          </a:p>
          <a:p>
            <a:r>
              <a:rPr lang="en-US" sz="4000" dirty="0">
                <a:solidFill>
                  <a:schemeClr val="tx1"/>
                </a:solidFill>
                <a:latin typeface="Times New Roman" pitchFamily="18" charset="0"/>
                <a:cs typeface="Times New Roman" pitchFamily="18" charset="0"/>
              </a:rPr>
              <a:t>Secretary</a:t>
            </a:r>
          </a:p>
          <a:p>
            <a:r>
              <a:rPr lang="en-US" sz="4000" dirty="0">
                <a:solidFill>
                  <a:schemeClr val="tx1"/>
                </a:solidFill>
                <a:latin typeface="Times New Roman" pitchFamily="18" charset="0"/>
                <a:cs typeface="Times New Roman" pitchFamily="18" charset="0"/>
              </a:rPr>
              <a:t>Region IX VPPPA</a:t>
            </a:r>
          </a:p>
          <a:p>
            <a:r>
              <a:rPr lang="en-US" sz="4000" dirty="0">
                <a:solidFill>
                  <a:schemeClr val="tx1"/>
                </a:solidFill>
                <a:latin typeface="Times New Roman" pitchFamily="18" charset="0"/>
                <a:cs typeface="Times New Roman" pitchFamily="18" charset="0"/>
              </a:rPr>
              <a:t>Board of Directors</a:t>
            </a:r>
          </a:p>
        </p:txBody>
      </p:sp>
      <p:pic>
        <p:nvPicPr>
          <p:cNvPr id="5" name="Picture 4">
            <a:extLst>
              <a:ext uri="{FF2B5EF4-FFF2-40B4-BE49-F238E27FC236}">
                <a16:creationId xmlns:a16="http://schemas.microsoft.com/office/drawing/2014/main" id="{F67EE507-4B0C-4500-88FA-F495C4910168}"/>
              </a:ext>
            </a:extLst>
          </p:cNvPr>
          <p:cNvPicPr>
            <a:picLocks noChangeAspect="1"/>
          </p:cNvPicPr>
          <p:nvPr/>
        </p:nvPicPr>
        <p:blipFill>
          <a:blip r:embed="rId3"/>
          <a:stretch>
            <a:fillRect/>
          </a:stretch>
        </p:blipFill>
        <p:spPr>
          <a:xfrm>
            <a:off x="250379" y="5654904"/>
            <a:ext cx="2459685" cy="914400"/>
          </a:xfrm>
          <a:prstGeom prst="rect">
            <a:avLst/>
          </a:prstGeom>
        </p:spPr>
      </p:pic>
    </p:spTree>
  </p:cSld>
  <p:clrMapOvr>
    <a:masterClrMapping/>
  </p:clrMapOvr>
  <p:transition spd="med" advClick="0" advTm="5000">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970" y="378728"/>
            <a:ext cx="8000855" cy="794983"/>
          </a:xfrm>
        </p:spPr>
        <p:txBody>
          <a:bodyPr/>
          <a:lstStyle/>
          <a:p>
            <a:pPr algn="l"/>
            <a:r>
              <a:rPr lang="en-US" b="1" dirty="0">
                <a:solidFill>
                  <a:schemeClr val="tx2"/>
                </a:solidFill>
                <a:latin typeface="Times New Roman" pitchFamily="18" charset="0"/>
                <a:cs typeface="Times New Roman" pitchFamily="18" charset="0"/>
              </a:rPr>
              <a:t>Approval of Meeting Minutes</a:t>
            </a:r>
          </a:p>
        </p:txBody>
      </p:sp>
      <p:sp>
        <p:nvSpPr>
          <p:cNvPr id="3" name="Content Placeholder 2"/>
          <p:cNvSpPr>
            <a:spLocks noGrp="1"/>
          </p:cNvSpPr>
          <p:nvPr>
            <p:ph idx="1"/>
          </p:nvPr>
        </p:nvSpPr>
        <p:spPr>
          <a:xfrm>
            <a:off x="2028970" y="1785071"/>
            <a:ext cx="8757317" cy="2362056"/>
          </a:xfrm>
        </p:spPr>
        <p:txBody>
          <a:bodyPr/>
          <a:lstStyle/>
          <a:p>
            <a:r>
              <a:rPr lang="en-US" sz="3600" dirty="0">
                <a:latin typeface="Times New Roman" pitchFamily="18" charset="0"/>
                <a:cs typeface="Times New Roman" pitchFamily="18" charset="0"/>
              </a:rPr>
              <a:t>Approval for Meeting of the Membership minutes dated July 15, 2021</a:t>
            </a:r>
          </a:p>
          <a:p>
            <a:pPr lvl="1"/>
            <a:r>
              <a:rPr lang="en-US" sz="3200" dirty="0">
                <a:latin typeface="Times New Roman" pitchFamily="18" charset="0"/>
                <a:cs typeface="Times New Roman" pitchFamily="18" charset="0"/>
              </a:rPr>
              <a:t>Posted on Region IX VPPPA Website</a:t>
            </a:r>
          </a:p>
        </p:txBody>
      </p:sp>
      <p:pic>
        <p:nvPicPr>
          <p:cNvPr id="5" name="Picture 4">
            <a:extLst>
              <a:ext uri="{FF2B5EF4-FFF2-40B4-BE49-F238E27FC236}">
                <a16:creationId xmlns:a16="http://schemas.microsoft.com/office/drawing/2014/main" id="{2D05E280-DBB8-4339-8723-FAD2877AE9BB}"/>
              </a:ext>
            </a:extLst>
          </p:cNvPr>
          <p:cNvPicPr>
            <a:picLocks noChangeAspect="1"/>
          </p:cNvPicPr>
          <p:nvPr/>
        </p:nvPicPr>
        <p:blipFill>
          <a:blip r:embed="rId3"/>
          <a:stretch>
            <a:fillRect/>
          </a:stretch>
        </p:blipFill>
        <p:spPr>
          <a:xfrm>
            <a:off x="250379" y="5654904"/>
            <a:ext cx="2459685" cy="914400"/>
          </a:xfrm>
          <a:prstGeom prst="rect">
            <a:avLst/>
          </a:prstGeom>
        </p:spPr>
      </p:pic>
    </p:spTree>
    <p:extLst>
      <p:ext uri="{BB962C8B-B14F-4D97-AF65-F5344CB8AC3E}">
        <p14:creationId xmlns:p14="http://schemas.microsoft.com/office/powerpoint/2010/main" val="421806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970" y="378728"/>
            <a:ext cx="8000855" cy="794983"/>
          </a:xfrm>
        </p:spPr>
        <p:txBody>
          <a:bodyPr/>
          <a:lstStyle/>
          <a:p>
            <a:pPr algn="l"/>
            <a:r>
              <a:rPr lang="en-US" b="1" dirty="0">
                <a:solidFill>
                  <a:schemeClr val="tx2"/>
                </a:solidFill>
                <a:latin typeface="Times New Roman" pitchFamily="18" charset="0"/>
                <a:cs typeface="Times New Roman" pitchFamily="18" charset="0"/>
              </a:rPr>
              <a:t>Election Protocol (Nominations)</a:t>
            </a:r>
          </a:p>
        </p:txBody>
      </p:sp>
      <p:sp>
        <p:nvSpPr>
          <p:cNvPr id="3" name="Content Placeholder 2"/>
          <p:cNvSpPr>
            <a:spLocks noGrp="1"/>
          </p:cNvSpPr>
          <p:nvPr>
            <p:ph idx="1"/>
          </p:nvPr>
        </p:nvSpPr>
        <p:spPr>
          <a:xfrm>
            <a:off x="2028970" y="1757362"/>
            <a:ext cx="8757317" cy="4876800"/>
          </a:xfrm>
        </p:spPr>
        <p:txBody>
          <a:bodyPr/>
          <a:lstStyle/>
          <a:p>
            <a:r>
              <a:rPr lang="en-US" sz="2200" dirty="0">
                <a:latin typeface="Times New Roman" pitchFamily="18" charset="0"/>
                <a:cs typeface="Times New Roman" pitchFamily="18" charset="0"/>
              </a:rPr>
              <a:t>To be nominated, elected, and appointed or to serve as a member of the Region IX VPPPA, an individual must be from a Region IX organization that is a Full member in good standing with both the National VPPPA and Region IX Chapter. </a:t>
            </a:r>
          </a:p>
          <a:p>
            <a:r>
              <a:rPr lang="en-US" sz="2200" dirty="0">
                <a:latin typeface="Times New Roman" pitchFamily="18" charset="0"/>
                <a:cs typeface="Times New Roman" pitchFamily="18" charset="0"/>
              </a:rPr>
              <a:t>The Region IX Secretary shall solicit nominations for Officers no later than one (1) week prior to the annual meeting.  The Chairperson will also confirm with the nominee that he/she consents to the nomination.  </a:t>
            </a:r>
            <a:r>
              <a:rPr lang="en-US" sz="2200" b="1" dirty="0">
                <a:latin typeface="Times New Roman" pitchFamily="18" charset="0"/>
                <a:cs typeface="Times New Roman" pitchFamily="18" charset="0"/>
              </a:rPr>
              <a:t>A letter of support from the nominee’s member site is required.</a:t>
            </a:r>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The members at each annual meeting shall elect Officers and those persons who receive the greatest number of votes shall be elected.</a:t>
            </a:r>
          </a:p>
        </p:txBody>
      </p:sp>
      <p:pic>
        <p:nvPicPr>
          <p:cNvPr id="4" name="Picture 3">
            <a:extLst>
              <a:ext uri="{FF2B5EF4-FFF2-40B4-BE49-F238E27FC236}">
                <a16:creationId xmlns:a16="http://schemas.microsoft.com/office/drawing/2014/main" id="{92D5B9EB-9F21-4BDE-8FB1-F51F955CDE1E}"/>
              </a:ext>
            </a:extLst>
          </p:cNvPr>
          <p:cNvPicPr>
            <a:picLocks noChangeAspect="1"/>
          </p:cNvPicPr>
          <p:nvPr/>
        </p:nvPicPr>
        <p:blipFill>
          <a:blip r:embed="rId3"/>
          <a:stretch>
            <a:fillRect/>
          </a:stretch>
        </p:blipFill>
        <p:spPr>
          <a:xfrm>
            <a:off x="250379" y="5654904"/>
            <a:ext cx="2459685" cy="9144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B2D01CE7B35B499F092FDDED2602A2" ma:contentTypeVersion="13" ma:contentTypeDescription="Create a new document." ma:contentTypeScope="" ma:versionID="0ceb9e87361d02ac27976a9cfc9045b2">
  <xsd:schema xmlns:xsd="http://www.w3.org/2001/XMLSchema" xmlns:xs="http://www.w3.org/2001/XMLSchema" xmlns:p="http://schemas.microsoft.com/office/2006/metadata/properties" xmlns:ns3="e550ce39-f68d-42c8-b517-f6214311e66e" xmlns:ns4="af7d67c6-6493-4e93-a3fb-9abb72336a40" targetNamespace="http://schemas.microsoft.com/office/2006/metadata/properties" ma:root="true" ma:fieldsID="884bb43d196667fed8e6e6ed53fa2009" ns3:_="" ns4:_="">
    <xsd:import namespace="e550ce39-f68d-42c8-b517-f6214311e66e"/>
    <xsd:import namespace="af7d67c6-6493-4e93-a3fb-9abb72336a4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50ce39-f68d-42c8-b517-f6214311e6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7d67c6-6493-4e93-a3fb-9abb72336a4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obXRhOTU1ODwvVXNlck5hbWU+PERhdGVUaW1lPjMvMjkvMjAyMiA2OjU2OjM2IFBNPC9EYXRlVGltZT48TGFiZWxTdHJpbmc+VGhpcyBhcnRpZmFjdCBoYXMgbm8gY2xhc3NpZmljYXRpb24uPC9MYWJlbFN0cmluZz48L2l0ZW0+PGl0ZW0+PHNpc2wgc2lzbFZlcnNpb249IjAiIHBvbGljeT0iY2RlNTNhYzEtYmY1Zi00YWFlLTljZjEtMDc1MDllMjNhNGIwIiBvcmlnaW49InVzZXJTZWxlY3RlZCI+PGVsZW1lbnQgdWlkPSJkZWNlY2JkNi1kYTNiLTQ2ZmUtOGYwMC1mOWQ5ZGVlYTJlZTEiIHZhbHVlPSIiIHhtbG5zPSJodHRwOi8vd3d3LmJvbGRvbmphbWVzLmNvbS8yMDA4LzAxL3NpZS9pbnRlcm5hbC9sYWJlbCIgLz48ZWxlbWVudCB1aWQ9ImJiYmY3YmY0LTRmNGYtNDE4OS05YzVlLTY1MDE1ZGU4YTZhZC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aG10YTk1NTg8L1VzZXJOYW1lPjxEYXRlVGltZT4xLzMwLzIwMjMgMzoyOToyNiBQTTwvRGF0ZVRpbWU+PExhYmVsU3RyaW5nPk9yaWdpbiBKdXJpc2RpY3Rpb246IFVTICB8IFVucmVzdHJpY3RlZCBDb250ZW50IHwgTm8gbWFya2luZyBhcHBsaWVkIGJ5IHRoaXMgdG9vbCB8IE90aGVyIEluZm9ybWF0aW9uIChOb3QgUmVxdWlyaW5nIGFuIEV4cG9ydCBDb250cm9sIE1hcmtpbmcpIHwgTm8gbWFya2luZyBhcHBsaWVkIGJ5IHRoZSB0b29sPC9MYWJlbFN0cmluZz48L2l0ZW0+PC9sYWJlbEhpc3Rvcnk+</Value>
</WrappedLabelHistory>
</file>

<file path=customXml/item5.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bbbf7bf4-4f4f-4189-9c5e-65015de8a6ad" value=""/>
  <element uid="bba94c65-ac3d-4f34-b2e1-8de11ef6f01c" value=""/>
  <element uid="bc2b7c01-6db1-4e7d-88d1-fc61674f86fd" value=""/>
  <element uid="92e993a3-af32-4afb-aa19-3a49cdb82c7a" value=""/>
</sisl>
</file>

<file path=customXml/itemProps1.xml><?xml version="1.0" encoding="utf-8"?>
<ds:datastoreItem xmlns:ds="http://schemas.openxmlformats.org/officeDocument/2006/customXml" ds:itemID="{733EEA54-2B35-4F36-9120-0A29B803DB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50ce39-f68d-42c8-b517-f6214311e66e"/>
    <ds:schemaRef ds:uri="af7d67c6-6493-4e93-a3fb-9abb72336a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C4A5C4-72C1-4AA8-BEE8-9B816CEACCA7}">
  <ds:schemaRefs>
    <ds:schemaRef ds:uri="http://schemas.microsoft.com/sharepoint/v3/contenttype/forms"/>
  </ds:schemaRefs>
</ds:datastoreItem>
</file>

<file path=customXml/itemProps3.xml><?xml version="1.0" encoding="utf-8"?>
<ds:datastoreItem xmlns:ds="http://schemas.openxmlformats.org/officeDocument/2006/customXml" ds:itemID="{495E45CF-C726-41E1-BF6E-FB8BC5BE8143}">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EE2C49A5-9F1E-4812-ADD9-553F2BA378FD}">
  <ds:schemaRefs>
    <ds:schemaRef ds:uri="http://www.w3.org/2001/XMLSchema"/>
    <ds:schemaRef ds:uri="http://www.boldonjames.com/2016/02/Classifier/internal/wrappedLabelHistory"/>
  </ds:schemaRefs>
</ds:datastoreItem>
</file>

<file path=customXml/itemProps5.xml><?xml version="1.0" encoding="utf-8"?>
<ds:datastoreItem xmlns:ds="http://schemas.openxmlformats.org/officeDocument/2006/customXml" ds:itemID="{FD9B146E-8BC3-49B5-BBB3-4E414FF9AB1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9485</TotalTime>
  <Words>1083</Words>
  <Application>Microsoft Office PowerPoint</Application>
  <PresentationFormat>Widescreen</PresentationFormat>
  <Paragraphs>214</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Times New Roman</vt:lpstr>
      <vt:lpstr>Office Theme</vt:lpstr>
      <vt:lpstr>1_Office Theme</vt:lpstr>
      <vt:lpstr>The Region IX Board of Directors  Welcomes You to the…  2022 Region IX Voluntary  Protection Programs Participants’  Association (VPPPA) Annual Meeting of the Membership April 26, 2021</vt:lpstr>
      <vt:lpstr>Current Region IX Board Of Directors</vt:lpstr>
      <vt:lpstr>Region IX Business</vt:lpstr>
      <vt:lpstr>2021 Fiscal Year  Financial Review</vt:lpstr>
      <vt:lpstr>2021 Fiscal Year  Financial Review</vt:lpstr>
      <vt:lpstr>2021 Fiscal Year  Financial Review</vt:lpstr>
      <vt:lpstr>Region IX Business</vt:lpstr>
      <vt:lpstr>Approval of Meeting Minutes</vt:lpstr>
      <vt:lpstr>Election Protocol (Nominations)</vt:lpstr>
      <vt:lpstr>Election Protocol (Voting)</vt:lpstr>
      <vt:lpstr>Election Protocol</vt:lpstr>
      <vt:lpstr>Current Region IX Board Of Directors</vt:lpstr>
      <vt:lpstr>Region IX Board Of Directors –Vice Chairperson</vt:lpstr>
      <vt:lpstr>Region IX Board Of Directors  Treasurer</vt:lpstr>
      <vt:lpstr>Region IX Board Of Directors Rep from site with a CBA  </vt:lpstr>
      <vt:lpstr>Region IX Board Of Directors Rep from site w/o a CBA  </vt:lpstr>
      <vt:lpstr>Region IX Board Of Directors Director at Large </vt:lpstr>
      <vt:lpstr>Region IX Board Of Directors Director at Large </vt:lpstr>
      <vt:lpstr>Region IX Board Of Directors Director at Large </vt:lpstr>
      <vt:lpstr>Region IX Board Of Directors Director at Large </vt:lpstr>
      <vt:lpstr>PowerPoint Presentation</vt:lpstr>
    </vt:vector>
  </TitlesOfParts>
  <Company>Raytheon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rtnipcontrolcode:unrestricted|rtnipcontrolcodevm:noipvm|rtnexportcontrolcountry:usa|rtnexportcontrolcode:otherinfo|rtnexportcontrolcodevm:nousecvm</dc:subject>
  <dc:creator>Windows SOE</dc:creator>
  <cp:lastModifiedBy>Don Bracken</cp:lastModifiedBy>
  <cp:revision>143</cp:revision>
  <dcterms:created xsi:type="dcterms:W3CDTF">2011-03-15T20:11:40Z</dcterms:created>
  <dcterms:modified xsi:type="dcterms:W3CDTF">2023-01-30T15:29:26Z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8f38cc36-cb33-4146-b291-d2bec8aefb7e</vt:lpwstr>
  </property>
  <property fmtid="{D5CDD505-2E9C-101B-9397-08002B2CF9AE}" pid="3" name="bjSaver">
    <vt:lpwstr>L4t3y52g9pP+d7qnwY32MN1ulVAyPX0g</vt:lpwstr>
  </property>
  <property fmtid="{D5CDD505-2E9C-101B-9397-08002B2CF9AE}" pid="4" name="BJClassification">
    <vt:lpwstr>Honeywell Unrestricted</vt:lpwstr>
  </property>
  <property fmtid="{D5CDD505-2E9C-101B-9397-08002B2CF9AE}" pid="5" name="MSIP_Label_d546e5e1-5d42-4630-bacd-c69bfdcbd5e8_Enabled">
    <vt:lpwstr>true</vt:lpwstr>
  </property>
  <property fmtid="{D5CDD505-2E9C-101B-9397-08002B2CF9AE}" pid="6" name="MSIP_Label_d546e5e1-5d42-4630-bacd-c69bfdcbd5e8_SetDate">
    <vt:lpwstr>2020-11-20T17:26:20Z</vt:lpwstr>
  </property>
  <property fmtid="{D5CDD505-2E9C-101B-9397-08002B2CF9AE}" pid="7" name="MSIP_Label_d546e5e1-5d42-4630-bacd-c69bfdcbd5e8_Method">
    <vt:lpwstr>Standard</vt:lpwstr>
  </property>
  <property fmtid="{D5CDD505-2E9C-101B-9397-08002B2CF9AE}" pid="8" name="MSIP_Label_d546e5e1-5d42-4630-bacd-c69bfdcbd5e8_Name">
    <vt:lpwstr>d546e5e1-5d42-4630-bacd-c69bfdcbd5e8</vt:lpwstr>
  </property>
  <property fmtid="{D5CDD505-2E9C-101B-9397-08002B2CF9AE}" pid="9" name="MSIP_Label_d546e5e1-5d42-4630-bacd-c69bfdcbd5e8_SiteId">
    <vt:lpwstr>96ece526-9c7d-48b0-8daf-8b93c90a5d18</vt:lpwstr>
  </property>
  <property fmtid="{D5CDD505-2E9C-101B-9397-08002B2CF9AE}" pid="10" name="MSIP_Label_d546e5e1-5d42-4630-bacd-c69bfdcbd5e8_ActionId">
    <vt:lpwstr>e3eb6770-22c4-466f-8125-79dd4e0ebd37</vt:lpwstr>
  </property>
  <property fmtid="{D5CDD505-2E9C-101B-9397-08002B2CF9AE}" pid="11" name="MSIP_Label_d546e5e1-5d42-4630-bacd-c69bfdcbd5e8_ContentBits">
    <vt:lpwstr>0</vt:lpwstr>
  </property>
  <property fmtid="{D5CDD505-2E9C-101B-9397-08002B2CF9AE}" pid="12" name="SmartTag">
    <vt:lpwstr>4</vt:lpwstr>
  </property>
  <property fmtid="{D5CDD505-2E9C-101B-9397-08002B2CF9AE}" pid="13" name="ContentTypeId">
    <vt:lpwstr>0x0101006AB2D01CE7B35B499F092FDDED2602A2</vt:lpwstr>
  </property>
  <property fmtid="{D5CDD505-2E9C-101B-9397-08002B2CF9AE}" pid="14" name="_NewReviewCycle">
    <vt:lpwstr/>
  </property>
  <property fmtid="{D5CDD505-2E9C-101B-9397-08002B2CF9AE}" pid="15" name="bjClsUserRVM">
    <vt:lpwstr>[]</vt:lpwstr>
  </property>
  <property fmtid="{D5CDD505-2E9C-101B-9397-08002B2CF9AE}" pid="16"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17" name="bjDocumentLabelXML-0">
    <vt:lpwstr>ames.com/2008/01/sie/internal/label"&gt;&lt;element uid="dececbd6-da3b-46fe-8f00-f9d9deea2ee1" value="" /&gt;&lt;element uid="bbbf7bf4-4f4f-4189-9c5e-65015de8a6ad" value="" /&gt;&lt;element uid="bba94c65-ac3d-4f34-b2e1-8de11ef6f01c" value="" /&gt;&lt;element uid="bc2b7c01-6db1-4</vt:lpwstr>
  </property>
  <property fmtid="{D5CDD505-2E9C-101B-9397-08002B2CF9AE}" pid="18" name="bjDocumentLabelXML-1">
    <vt:lpwstr>e7d-88d1-fc61674f86fd" value="" /&gt;&lt;element uid="92e993a3-af32-4afb-aa19-3a49cdb82c7a" value="" /&gt;&lt;/sisl&gt;</vt:lpwstr>
  </property>
  <property fmtid="{D5CDD505-2E9C-101B-9397-08002B2CF9AE}" pid="19" name="bjDocumentSecurityLabel">
    <vt:lpwstr>Origin Jurisdiction: US  | Unrestricted Content | No marking applied by this tool | Other Information (Not Requiring an Export Control Marking) | No marking applied by the tool</vt:lpwstr>
  </property>
  <property fmtid="{D5CDD505-2E9C-101B-9397-08002B2CF9AE}" pid="20" name="rtxCustomDocumentProperties">
    <vt:lpwstr>rtnipcontrolcode:unrestricted|rtnipcontrolcodevm:noipvm|rtnexportcontrolcountry:usa|rtnexportcontrolcode:otherinfo|rtnexportcontrolcodevm:nousecvm|</vt:lpwstr>
  </property>
  <property fmtid="{D5CDD505-2E9C-101B-9397-08002B2CF9AE}" pid="21" name="MSIP_Label_4447dd6a-a4a1-440b-a6a3-9124ef1ee017_Enabled">
    <vt:lpwstr>true</vt:lpwstr>
  </property>
  <property fmtid="{D5CDD505-2E9C-101B-9397-08002B2CF9AE}" pid="22" name="MSIP_Label_4447dd6a-a4a1-440b-a6a3-9124ef1ee017_SetDate">
    <vt:lpwstr>2023-01-30T15:29:23Z</vt:lpwstr>
  </property>
  <property fmtid="{D5CDD505-2E9C-101B-9397-08002B2CF9AE}" pid="23" name="MSIP_Label_4447dd6a-a4a1-440b-a6a3-9124ef1ee017_Method">
    <vt:lpwstr>Privileged</vt:lpwstr>
  </property>
  <property fmtid="{D5CDD505-2E9C-101B-9397-08002B2CF9AE}" pid="24" name="MSIP_Label_4447dd6a-a4a1-440b-a6a3-9124ef1ee017_Name">
    <vt:lpwstr>NO TECH DATA</vt:lpwstr>
  </property>
  <property fmtid="{D5CDD505-2E9C-101B-9397-08002B2CF9AE}" pid="25" name="MSIP_Label_4447dd6a-a4a1-440b-a6a3-9124ef1ee017_SiteId">
    <vt:lpwstr>7a18110d-ef9b-4274-acef-e62ab0fe28ed</vt:lpwstr>
  </property>
  <property fmtid="{D5CDD505-2E9C-101B-9397-08002B2CF9AE}" pid="26" name="MSIP_Label_4447dd6a-a4a1-440b-a6a3-9124ef1ee017_ActionId">
    <vt:lpwstr>b0f86012-7cea-40d6-b451-58b685d02955</vt:lpwstr>
  </property>
  <property fmtid="{D5CDD505-2E9C-101B-9397-08002B2CF9AE}" pid="27" name="MSIP_Label_4447dd6a-a4a1-440b-a6a3-9124ef1ee017_ContentBits">
    <vt:lpwstr>0</vt:lpwstr>
  </property>
  <property fmtid="{D5CDD505-2E9C-101B-9397-08002B2CF9AE}" pid="28" name="bjLabelHistoryID">
    <vt:lpwstr>{EE2C49A5-9F1E-4812-ADD9-553F2BA378FD}</vt:lpwstr>
  </property>
</Properties>
</file>